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6" r:id="rId3"/>
    <p:sldId id="257" r:id="rId4"/>
    <p:sldId id="259" r:id="rId5"/>
    <p:sldId id="260" r:id="rId6"/>
    <p:sldId id="261" r:id="rId7"/>
    <p:sldId id="262" r:id="rId8"/>
    <p:sldId id="263" r:id="rId9"/>
    <p:sldId id="264" r:id="rId10"/>
    <p:sldId id="265" r:id="rId11"/>
    <p:sldId id="268" r:id="rId12"/>
    <p:sldId id="267" r:id="rId13"/>
    <p:sldId id="269" r:id="rId14"/>
    <p:sldId id="272" r:id="rId15"/>
    <p:sldId id="273" r:id="rId16"/>
    <p:sldId id="271" r:id="rId17"/>
    <p:sldId id="266" r:id="rId18"/>
    <p:sldId id="270"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91" r:id="rId32"/>
    <p:sldId id="288" r:id="rId33"/>
    <p:sldId id="290" r:id="rId34"/>
    <p:sldId id="289" r:id="rId35"/>
    <p:sldId id="292" r:id="rId36"/>
    <p:sldId id="294" r:id="rId37"/>
    <p:sldId id="295" r:id="rId38"/>
    <p:sldId id="296" r:id="rId39"/>
    <p:sldId id="300" r:id="rId40"/>
    <p:sldId id="301" r:id="rId41"/>
    <p:sldId id="297" r:id="rId42"/>
    <p:sldId id="302" r:id="rId43"/>
    <p:sldId id="298" r:id="rId44"/>
    <p:sldId id="305" r:id="rId45"/>
    <p:sldId id="309" r:id="rId46"/>
    <p:sldId id="307" r:id="rId47"/>
    <p:sldId id="310" r:id="rId48"/>
    <p:sldId id="311" r:id="rId49"/>
    <p:sldId id="312" r:id="rId50"/>
    <p:sldId id="313" r:id="rId51"/>
    <p:sldId id="315" r:id="rId52"/>
    <p:sldId id="308" r:id="rId53"/>
    <p:sldId id="314" r:id="rId54"/>
    <p:sldId id="258"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0C2F"/>
    <a:srgbClr val="002F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842" autoAdjust="0"/>
  </p:normalViewPr>
  <p:slideViewPr>
    <p:cSldViewPr snapToGrid="0">
      <p:cViewPr>
        <p:scale>
          <a:sx n="75" d="100"/>
          <a:sy n="75" d="100"/>
        </p:scale>
        <p:origin x="216" y="-284"/>
      </p:cViewPr>
      <p:guideLst>
        <p:guide orient="horz" pos="2160"/>
        <p:guide pos="3840"/>
      </p:guideLst>
    </p:cSldViewPr>
  </p:slideViewPr>
  <p:outlineViewPr>
    <p:cViewPr>
      <p:scale>
        <a:sx n="33" d="100"/>
        <a:sy n="33" d="100"/>
      </p:scale>
      <p:origin x="0" y="-14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2F6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6C5CB-A207-4DB3-B95C-398C8E7549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25E108-D85E-467B-A960-97E20FB4A3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74D0CF-8734-4F22-9E3A-2127242B496D}"/>
              </a:ext>
            </a:extLst>
          </p:cNvPr>
          <p:cNvSpPr>
            <a:spLocks noGrp="1"/>
          </p:cNvSpPr>
          <p:nvPr>
            <p:ph type="dt" sz="half" idx="10"/>
          </p:nvPr>
        </p:nvSpPr>
        <p:spPr/>
        <p:txBody>
          <a:bodyPr/>
          <a:lstStyle/>
          <a:p>
            <a:fld id="{32E84897-02A3-43BF-9490-52DF438B368D}" type="datetimeFigureOut">
              <a:rPr lang="en-US" smtClean="0"/>
              <a:t>12/9/2020</a:t>
            </a:fld>
            <a:endParaRPr lang="en-US"/>
          </a:p>
        </p:txBody>
      </p:sp>
      <p:sp>
        <p:nvSpPr>
          <p:cNvPr id="5" name="Footer Placeholder 4">
            <a:extLst>
              <a:ext uri="{FF2B5EF4-FFF2-40B4-BE49-F238E27FC236}">
                <a16:creationId xmlns:a16="http://schemas.microsoft.com/office/drawing/2014/main" id="{F3AAF65A-917C-4957-ABC3-B2EAAB813C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7BBE5C-F56D-4B08-A16B-DC5409939E5E}"/>
              </a:ext>
            </a:extLst>
          </p:cNvPr>
          <p:cNvSpPr>
            <a:spLocks noGrp="1"/>
          </p:cNvSpPr>
          <p:nvPr>
            <p:ph type="sldNum" sz="quarter" idx="12"/>
          </p:nvPr>
        </p:nvSpPr>
        <p:spPr/>
        <p:txBody>
          <a:bodyPr/>
          <a:lstStyle/>
          <a:p>
            <a:fld id="{E1FDB811-7E36-410C-AB0B-CF32CC57D7B3}" type="slidenum">
              <a:rPr lang="en-US" smtClean="0"/>
              <a:t>‹#›</a:t>
            </a:fld>
            <a:endParaRPr lang="en-US"/>
          </a:p>
        </p:txBody>
      </p:sp>
      <p:pic>
        <p:nvPicPr>
          <p:cNvPr id="19" name="Picture 7" descr="USAID_Logo_White_v02.png">
            <a:extLst>
              <a:ext uri="{FF2B5EF4-FFF2-40B4-BE49-F238E27FC236}">
                <a16:creationId xmlns:a16="http://schemas.microsoft.com/office/drawing/2014/main" id="{DA8704F7-3247-48EE-9C91-5CA30F40763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4213" y="685804"/>
            <a:ext cx="18288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a:extLst>
              <a:ext uri="{FF2B5EF4-FFF2-40B4-BE49-F238E27FC236}">
                <a16:creationId xmlns:a16="http://schemas.microsoft.com/office/drawing/2014/main" id="{41DBD0F4-5A89-431F-A5B6-BD99D702460B}"/>
              </a:ext>
            </a:extLst>
          </p:cNvPr>
          <p:cNvCxnSpPr/>
          <p:nvPr userDrawn="1"/>
        </p:nvCxnSpPr>
        <p:spPr>
          <a:xfrm>
            <a:off x="1016000" y="3886200"/>
            <a:ext cx="426720"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0149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AA635-59F8-4810-BA81-5B07234C68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0CAD21-3611-4809-B48F-F0C7E54191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689B97-1AEB-4065-8176-E31BEDCCFB2B}"/>
              </a:ext>
            </a:extLst>
          </p:cNvPr>
          <p:cNvSpPr>
            <a:spLocks noGrp="1"/>
          </p:cNvSpPr>
          <p:nvPr>
            <p:ph type="dt" sz="half" idx="10"/>
          </p:nvPr>
        </p:nvSpPr>
        <p:spPr/>
        <p:txBody>
          <a:bodyPr/>
          <a:lstStyle/>
          <a:p>
            <a:fld id="{32E84897-02A3-43BF-9490-52DF438B368D}" type="datetimeFigureOut">
              <a:rPr lang="en-US" smtClean="0"/>
              <a:t>12/9/2020</a:t>
            </a:fld>
            <a:endParaRPr lang="en-US"/>
          </a:p>
        </p:txBody>
      </p:sp>
      <p:sp>
        <p:nvSpPr>
          <p:cNvPr id="5" name="Footer Placeholder 4">
            <a:extLst>
              <a:ext uri="{FF2B5EF4-FFF2-40B4-BE49-F238E27FC236}">
                <a16:creationId xmlns:a16="http://schemas.microsoft.com/office/drawing/2014/main" id="{E63FE2FC-230A-4E88-8810-30DB5A6EFB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DA7AC4-D203-4CA1-84BD-907931B676B7}"/>
              </a:ext>
            </a:extLst>
          </p:cNvPr>
          <p:cNvSpPr>
            <a:spLocks noGrp="1"/>
          </p:cNvSpPr>
          <p:nvPr>
            <p:ph type="sldNum" sz="quarter" idx="12"/>
          </p:nvPr>
        </p:nvSpPr>
        <p:spPr/>
        <p:txBody>
          <a:bodyPr/>
          <a:lstStyle/>
          <a:p>
            <a:fld id="{E1FDB811-7E36-410C-AB0B-CF32CC57D7B3}" type="slidenum">
              <a:rPr lang="en-US" smtClean="0"/>
              <a:t>‹#›</a:t>
            </a:fld>
            <a:endParaRPr lang="en-US"/>
          </a:p>
        </p:txBody>
      </p:sp>
    </p:spTree>
    <p:extLst>
      <p:ext uri="{BB962C8B-B14F-4D97-AF65-F5344CB8AC3E}">
        <p14:creationId xmlns:p14="http://schemas.microsoft.com/office/powerpoint/2010/main" val="1525656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9B3006-A764-4965-8127-D58D8DC685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4D9222-0607-4D2C-88AA-0463047E68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BB7058-E8DD-4C12-830D-C010A66FE41A}"/>
              </a:ext>
            </a:extLst>
          </p:cNvPr>
          <p:cNvSpPr>
            <a:spLocks noGrp="1"/>
          </p:cNvSpPr>
          <p:nvPr>
            <p:ph type="dt" sz="half" idx="10"/>
          </p:nvPr>
        </p:nvSpPr>
        <p:spPr/>
        <p:txBody>
          <a:bodyPr/>
          <a:lstStyle/>
          <a:p>
            <a:fld id="{32E84897-02A3-43BF-9490-52DF438B368D}" type="datetimeFigureOut">
              <a:rPr lang="en-US" smtClean="0"/>
              <a:t>12/9/2020</a:t>
            </a:fld>
            <a:endParaRPr lang="en-US"/>
          </a:p>
        </p:txBody>
      </p:sp>
      <p:sp>
        <p:nvSpPr>
          <p:cNvPr id="5" name="Footer Placeholder 4">
            <a:extLst>
              <a:ext uri="{FF2B5EF4-FFF2-40B4-BE49-F238E27FC236}">
                <a16:creationId xmlns:a16="http://schemas.microsoft.com/office/drawing/2014/main" id="{E799242A-CA8D-4576-AC01-85F81625FB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6560B2-45D4-4251-B098-1E65C6C80618}"/>
              </a:ext>
            </a:extLst>
          </p:cNvPr>
          <p:cNvSpPr>
            <a:spLocks noGrp="1"/>
          </p:cNvSpPr>
          <p:nvPr>
            <p:ph type="sldNum" sz="quarter" idx="12"/>
          </p:nvPr>
        </p:nvSpPr>
        <p:spPr/>
        <p:txBody>
          <a:bodyPr/>
          <a:lstStyle/>
          <a:p>
            <a:fld id="{E1FDB811-7E36-410C-AB0B-CF32CC57D7B3}" type="slidenum">
              <a:rPr lang="en-US" smtClean="0"/>
              <a:t>‹#›</a:t>
            </a:fld>
            <a:endParaRPr lang="en-US"/>
          </a:p>
        </p:txBody>
      </p:sp>
    </p:spTree>
    <p:extLst>
      <p:ext uri="{BB962C8B-B14F-4D97-AF65-F5344CB8AC3E}">
        <p14:creationId xmlns:p14="http://schemas.microsoft.com/office/powerpoint/2010/main" val="3362743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002F6C"/>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6C5CB-A207-4DB3-B95C-398C8E7549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25E108-D85E-467B-A960-97E20FB4A3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9" name="Picture 7" descr="USAID_Logo_White_v02.png">
            <a:extLst>
              <a:ext uri="{FF2B5EF4-FFF2-40B4-BE49-F238E27FC236}">
                <a16:creationId xmlns:a16="http://schemas.microsoft.com/office/drawing/2014/main" id="{DA8704F7-3247-48EE-9C91-5CA30F40763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3710" y="5923935"/>
            <a:ext cx="18288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496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1BF3C-C426-49FA-9C86-FFBC58B1C0A7}"/>
              </a:ext>
            </a:extLst>
          </p:cNvPr>
          <p:cNvSpPr>
            <a:spLocks noGrp="1"/>
          </p:cNvSpPr>
          <p:nvPr>
            <p:ph type="title"/>
          </p:nvPr>
        </p:nvSpPr>
        <p:spPr>
          <a:xfrm>
            <a:off x="838200" y="365126"/>
            <a:ext cx="10515600" cy="745920"/>
          </a:xfrm>
        </p:spPr>
        <p:txBody>
          <a:bodyPr/>
          <a:lstStyle>
            <a:lvl1pPr>
              <a:defRPr sz="3200" b="1">
                <a:solidFill>
                  <a:srgbClr val="BA0C2F"/>
                </a:solidFill>
                <a:latin typeface="Gill Sans MT" panose="020B0502020104020203" pitchFamily="34" charset="0"/>
              </a:defRPr>
            </a:lvl1pPr>
          </a:lstStyle>
          <a:p>
            <a:endParaRPr lang="en-US" dirty="0"/>
          </a:p>
        </p:txBody>
      </p:sp>
      <p:sp>
        <p:nvSpPr>
          <p:cNvPr id="3" name="Content Placeholder 2">
            <a:extLst>
              <a:ext uri="{FF2B5EF4-FFF2-40B4-BE49-F238E27FC236}">
                <a16:creationId xmlns:a16="http://schemas.microsoft.com/office/drawing/2014/main" id="{962B8890-E674-48B3-A196-A71C6CA80986}"/>
              </a:ext>
            </a:extLst>
          </p:cNvPr>
          <p:cNvSpPr>
            <a:spLocks noGrp="1"/>
          </p:cNvSpPr>
          <p:nvPr>
            <p:ph idx="1"/>
          </p:nvPr>
        </p:nvSpPr>
        <p:spPr>
          <a:xfrm>
            <a:off x="838200" y="1229032"/>
            <a:ext cx="10515600" cy="5368413"/>
          </a:xfrm>
        </p:spPr>
        <p:txBody>
          <a:bodyPr/>
          <a:lstStyle>
            <a:lvl1pPr>
              <a:defRPr>
                <a:solidFill>
                  <a:srgbClr val="002F6C"/>
                </a:solidFill>
                <a:latin typeface="Gill Sans MT" panose="020B0502020104020203" pitchFamily="34" charset="0"/>
              </a:defRPr>
            </a:lvl1pPr>
            <a:lvl2pPr>
              <a:defRPr>
                <a:solidFill>
                  <a:srgbClr val="002F6C"/>
                </a:solidFill>
                <a:latin typeface="Gill Sans MT" panose="020B0502020104020203" pitchFamily="34" charset="0"/>
              </a:defRPr>
            </a:lvl2pPr>
            <a:lvl3pPr>
              <a:defRPr>
                <a:solidFill>
                  <a:srgbClr val="002F6C"/>
                </a:solidFill>
                <a:latin typeface="Gill Sans MT" panose="020B0502020104020203" pitchFamily="34" charset="0"/>
              </a:defRPr>
            </a:lvl3pPr>
            <a:lvl4pPr>
              <a:defRPr>
                <a:solidFill>
                  <a:srgbClr val="002F6C"/>
                </a:solidFill>
                <a:latin typeface="Gill Sans MT" panose="020B0502020104020203" pitchFamily="34" charset="0"/>
              </a:defRPr>
            </a:lvl4pPr>
            <a:lvl5pPr>
              <a:defRPr>
                <a:solidFill>
                  <a:srgbClr val="002F6C"/>
                </a:solidFill>
                <a:latin typeface="Gill Sans MT" panose="020B05020201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87121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B40B1-F878-4D8C-B4B8-364C629233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AAE9BB-5878-48D1-95DC-DB0538AB7C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48F3658-4398-4C81-91DE-231DD12F8997}"/>
              </a:ext>
            </a:extLst>
          </p:cNvPr>
          <p:cNvSpPr>
            <a:spLocks noGrp="1"/>
          </p:cNvSpPr>
          <p:nvPr>
            <p:ph type="dt" sz="half" idx="10"/>
          </p:nvPr>
        </p:nvSpPr>
        <p:spPr/>
        <p:txBody>
          <a:bodyPr/>
          <a:lstStyle/>
          <a:p>
            <a:fld id="{32E84897-02A3-43BF-9490-52DF438B368D}" type="datetimeFigureOut">
              <a:rPr lang="en-US" smtClean="0"/>
              <a:t>12/9/2020</a:t>
            </a:fld>
            <a:endParaRPr lang="en-US"/>
          </a:p>
        </p:txBody>
      </p:sp>
      <p:sp>
        <p:nvSpPr>
          <p:cNvPr id="5" name="Footer Placeholder 4">
            <a:extLst>
              <a:ext uri="{FF2B5EF4-FFF2-40B4-BE49-F238E27FC236}">
                <a16:creationId xmlns:a16="http://schemas.microsoft.com/office/drawing/2014/main" id="{7DF6A6F7-336E-4A6A-A381-577A194F87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E7126D-F810-4214-9C66-BD6C1B679FB6}"/>
              </a:ext>
            </a:extLst>
          </p:cNvPr>
          <p:cNvSpPr>
            <a:spLocks noGrp="1"/>
          </p:cNvSpPr>
          <p:nvPr>
            <p:ph type="sldNum" sz="quarter" idx="12"/>
          </p:nvPr>
        </p:nvSpPr>
        <p:spPr/>
        <p:txBody>
          <a:bodyPr/>
          <a:lstStyle/>
          <a:p>
            <a:fld id="{E1FDB811-7E36-410C-AB0B-CF32CC57D7B3}" type="slidenum">
              <a:rPr lang="en-US" smtClean="0"/>
              <a:t>‹#›</a:t>
            </a:fld>
            <a:endParaRPr lang="en-US"/>
          </a:p>
        </p:txBody>
      </p:sp>
    </p:spTree>
    <p:extLst>
      <p:ext uri="{BB962C8B-B14F-4D97-AF65-F5344CB8AC3E}">
        <p14:creationId xmlns:p14="http://schemas.microsoft.com/office/powerpoint/2010/main" val="4193124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118E6-3747-4BCC-B937-4D9BCA7FA4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F02AD3-5FDD-49A3-9439-661578CA9B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BB39F8-DC62-4730-AD0E-90A0A46B7D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C7B2D7-9429-4240-8E9E-EC304EB069BB}"/>
              </a:ext>
            </a:extLst>
          </p:cNvPr>
          <p:cNvSpPr>
            <a:spLocks noGrp="1"/>
          </p:cNvSpPr>
          <p:nvPr>
            <p:ph type="dt" sz="half" idx="10"/>
          </p:nvPr>
        </p:nvSpPr>
        <p:spPr/>
        <p:txBody>
          <a:bodyPr/>
          <a:lstStyle/>
          <a:p>
            <a:fld id="{32E84897-02A3-43BF-9490-52DF438B368D}" type="datetimeFigureOut">
              <a:rPr lang="en-US" smtClean="0"/>
              <a:t>12/9/2020</a:t>
            </a:fld>
            <a:endParaRPr lang="en-US"/>
          </a:p>
        </p:txBody>
      </p:sp>
      <p:sp>
        <p:nvSpPr>
          <p:cNvPr id="6" name="Footer Placeholder 5">
            <a:extLst>
              <a:ext uri="{FF2B5EF4-FFF2-40B4-BE49-F238E27FC236}">
                <a16:creationId xmlns:a16="http://schemas.microsoft.com/office/drawing/2014/main" id="{08D742A0-9392-4131-804C-6BC273CF5E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AAB1F3-DF2E-47A8-AE31-F75D2BB6B9CC}"/>
              </a:ext>
            </a:extLst>
          </p:cNvPr>
          <p:cNvSpPr>
            <a:spLocks noGrp="1"/>
          </p:cNvSpPr>
          <p:nvPr>
            <p:ph type="sldNum" sz="quarter" idx="12"/>
          </p:nvPr>
        </p:nvSpPr>
        <p:spPr/>
        <p:txBody>
          <a:bodyPr/>
          <a:lstStyle/>
          <a:p>
            <a:fld id="{E1FDB811-7E36-410C-AB0B-CF32CC57D7B3}" type="slidenum">
              <a:rPr lang="en-US" smtClean="0"/>
              <a:t>‹#›</a:t>
            </a:fld>
            <a:endParaRPr lang="en-US"/>
          </a:p>
        </p:txBody>
      </p:sp>
    </p:spTree>
    <p:extLst>
      <p:ext uri="{BB962C8B-B14F-4D97-AF65-F5344CB8AC3E}">
        <p14:creationId xmlns:p14="http://schemas.microsoft.com/office/powerpoint/2010/main" val="2893857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917DF-6DB5-4740-8E73-9A974B892A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6CB864-8FCB-433D-A135-E0EBFD0A70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586D1D-5887-4647-9D51-FDA28C1A2D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668CFD-286A-473F-B1DE-C05C58C208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69ED96-4E71-469C-81ED-7A1B76AA09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58436A-6FCF-4736-B130-271A88895DF0}"/>
              </a:ext>
            </a:extLst>
          </p:cNvPr>
          <p:cNvSpPr>
            <a:spLocks noGrp="1"/>
          </p:cNvSpPr>
          <p:nvPr>
            <p:ph type="dt" sz="half" idx="10"/>
          </p:nvPr>
        </p:nvSpPr>
        <p:spPr/>
        <p:txBody>
          <a:bodyPr/>
          <a:lstStyle/>
          <a:p>
            <a:fld id="{32E84897-02A3-43BF-9490-52DF438B368D}" type="datetimeFigureOut">
              <a:rPr lang="en-US" smtClean="0"/>
              <a:t>12/9/2020</a:t>
            </a:fld>
            <a:endParaRPr lang="en-US"/>
          </a:p>
        </p:txBody>
      </p:sp>
      <p:sp>
        <p:nvSpPr>
          <p:cNvPr id="8" name="Footer Placeholder 7">
            <a:extLst>
              <a:ext uri="{FF2B5EF4-FFF2-40B4-BE49-F238E27FC236}">
                <a16:creationId xmlns:a16="http://schemas.microsoft.com/office/drawing/2014/main" id="{6C686A0C-5A3E-4F2B-A111-4C96A8FB48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31F175-C452-4B68-B20F-55BD993DDBFD}"/>
              </a:ext>
            </a:extLst>
          </p:cNvPr>
          <p:cNvSpPr>
            <a:spLocks noGrp="1"/>
          </p:cNvSpPr>
          <p:nvPr>
            <p:ph type="sldNum" sz="quarter" idx="12"/>
          </p:nvPr>
        </p:nvSpPr>
        <p:spPr/>
        <p:txBody>
          <a:bodyPr/>
          <a:lstStyle/>
          <a:p>
            <a:fld id="{E1FDB811-7E36-410C-AB0B-CF32CC57D7B3}" type="slidenum">
              <a:rPr lang="en-US" smtClean="0"/>
              <a:t>‹#›</a:t>
            </a:fld>
            <a:endParaRPr lang="en-US"/>
          </a:p>
        </p:txBody>
      </p:sp>
    </p:spTree>
    <p:extLst>
      <p:ext uri="{BB962C8B-B14F-4D97-AF65-F5344CB8AC3E}">
        <p14:creationId xmlns:p14="http://schemas.microsoft.com/office/powerpoint/2010/main" val="1262627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51A6-A2ED-4932-862E-69A655DC3E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477A99-0FC7-4FE6-B260-9D2422A5C119}"/>
              </a:ext>
            </a:extLst>
          </p:cNvPr>
          <p:cNvSpPr>
            <a:spLocks noGrp="1"/>
          </p:cNvSpPr>
          <p:nvPr>
            <p:ph type="dt" sz="half" idx="10"/>
          </p:nvPr>
        </p:nvSpPr>
        <p:spPr/>
        <p:txBody>
          <a:bodyPr/>
          <a:lstStyle/>
          <a:p>
            <a:fld id="{32E84897-02A3-43BF-9490-52DF438B368D}" type="datetimeFigureOut">
              <a:rPr lang="en-US" smtClean="0"/>
              <a:t>12/9/2020</a:t>
            </a:fld>
            <a:endParaRPr lang="en-US"/>
          </a:p>
        </p:txBody>
      </p:sp>
      <p:sp>
        <p:nvSpPr>
          <p:cNvPr id="4" name="Footer Placeholder 3">
            <a:extLst>
              <a:ext uri="{FF2B5EF4-FFF2-40B4-BE49-F238E27FC236}">
                <a16:creationId xmlns:a16="http://schemas.microsoft.com/office/drawing/2014/main" id="{FE01E7E8-C4E7-46CA-866B-98AB289B13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D278C6-F6E8-4435-9925-1D92370DE91A}"/>
              </a:ext>
            </a:extLst>
          </p:cNvPr>
          <p:cNvSpPr>
            <a:spLocks noGrp="1"/>
          </p:cNvSpPr>
          <p:nvPr>
            <p:ph type="sldNum" sz="quarter" idx="12"/>
          </p:nvPr>
        </p:nvSpPr>
        <p:spPr/>
        <p:txBody>
          <a:bodyPr/>
          <a:lstStyle/>
          <a:p>
            <a:fld id="{E1FDB811-7E36-410C-AB0B-CF32CC57D7B3}" type="slidenum">
              <a:rPr lang="en-US" smtClean="0"/>
              <a:t>‹#›</a:t>
            </a:fld>
            <a:endParaRPr lang="en-US"/>
          </a:p>
        </p:txBody>
      </p:sp>
    </p:spTree>
    <p:extLst>
      <p:ext uri="{BB962C8B-B14F-4D97-AF65-F5344CB8AC3E}">
        <p14:creationId xmlns:p14="http://schemas.microsoft.com/office/powerpoint/2010/main" val="287806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CB47B7-DE00-41FE-953E-143F02CAD722}"/>
              </a:ext>
            </a:extLst>
          </p:cNvPr>
          <p:cNvSpPr>
            <a:spLocks noGrp="1"/>
          </p:cNvSpPr>
          <p:nvPr>
            <p:ph type="dt" sz="half" idx="10"/>
          </p:nvPr>
        </p:nvSpPr>
        <p:spPr/>
        <p:txBody>
          <a:bodyPr/>
          <a:lstStyle/>
          <a:p>
            <a:fld id="{32E84897-02A3-43BF-9490-52DF438B368D}" type="datetimeFigureOut">
              <a:rPr lang="en-US" smtClean="0"/>
              <a:t>12/9/2020</a:t>
            </a:fld>
            <a:endParaRPr lang="en-US"/>
          </a:p>
        </p:txBody>
      </p:sp>
      <p:sp>
        <p:nvSpPr>
          <p:cNvPr id="3" name="Footer Placeholder 2">
            <a:extLst>
              <a:ext uri="{FF2B5EF4-FFF2-40B4-BE49-F238E27FC236}">
                <a16:creationId xmlns:a16="http://schemas.microsoft.com/office/drawing/2014/main" id="{2031FF0E-46AD-4322-BEC7-C737AF81A8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838EA9-4634-4269-9B33-5FECB46D405D}"/>
              </a:ext>
            </a:extLst>
          </p:cNvPr>
          <p:cNvSpPr>
            <a:spLocks noGrp="1"/>
          </p:cNvSpPr>
          <p:nvPr>
            <p:ph type="sldNum" sz="quarter" idx="12"/>
          </p:nvPr>
        </p:nvSpPr>
        <p:spPr/>
        <p:txBody>
          <a:bodyPr/>
          <a:lstStyle/>
          <a:p>
            <a:fld id="{E1FDB811-7E36-410C-AB0B-CF32CC57D7B3}" type="slidenum">
              <a:rPr lang="en-US" smtClean="0"/>
              <a:t>‹#›</a:t>
            </a:fld>
            <a:endParaRPr lang="en-US"/>
          </a:p>
        </p:txBody>
      </p:sp>
    </p:spTree>
    <p:extLst>
      <p:ext uri="{BB962C8B-B14F-4D97-AF65-F5344CB8AC3E}">
        <p14:creationId xmlns:p14="http://schemas.microsoft.com/office/powerpoint/2010/main" val="3787569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836A-75C9-4765-89A6-0FE8ED5E75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77018E-5563-4C65-9B21-B7F3440972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175C48-192C-4D63-AC08-EEA093409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57A73D-BEAB-40E9-972A-FB6528C6227C}"/>
              </a:ext>
            </a:extLst>
          </p:cNvPr>
          <p:cNvSpPr>
            <a:spLocks noGrp="1"/>
          </p:cNvSpPr>
          <p:nvPr>
            <p:ph type="dt" sz="half" idx="10"/>
          </p:nvPr>
        </p:nvSpPr>
        <p:spPr/>
        <p:txBody>
          <a:bodyPr/>
          <a:lstStyle/>
          <a:p>
            <a:fld id="{32E84897-02A3-43BF-9490-52DF438B368D}" type="datetimeFigureOut">
              <a:rPr lang="en-US" smtClean="0"/>
              <a:t>12/9/2020</a:t>
            </a:fld>
            <a:endParaRPr lang="en-US"/>
          </a:p>
        </p:txBody>
      </p:sp>
      <p:sp>
        <p:nvSpPr>
          <p:cNvPr id="6" name="Footer Placeholder 5">
            <a:extLst>
              <a:ext uri="{FF2B5EF4-FFF2-40B4-BE49-F238E27FC236}">
                <a16:creationId xmlns:a16="http://schemas.microsoft.com/office/drawing/2014/main" id="{646A6BFF-FA57-4002-AC2F-723FDDB395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DF7D6D-885D-4323-AAE1-1B636D88A0FD}"/>
              </a:ext>
            </a:extLst>
          </p:cNvPr>
          <p:cNvSpPr>
            <a:spLocks noGrp="1"/>
          </p:cNvSpPr>
          <p:nvPr>
            <p:ph type="sldNum" sz="quarter" idx="12"/>
          </p:nvPr>
        </p:nvSpPr>
        <p:spPr/>
        <p:txBody>
          <a:bodyPr/>
          <a:lstStyle/>
          <a:p>
            <a:fld id="{E1FDB811-7E36-410C-AB0B-CF32CC57D7B3}" type="slidenum">
              <a:rPr lang="en-US" smtClean="0"/>
              <a:t>‹#›</a:t>
            </a:fld>
            <a:endParaRPr lang="en-US"/>
          </a:p>
        </p:txBody>
      </p:sp>
    </p:spTree>
    <p:extLst>
      <p:ext uri="{BB962C8B-B14F-4D97-AF65-F5344CB8AC3E}">
        <p14:creationId xmlns:p14="http://schemas.microsoft.com/office/powerpoint/2010/main" val="3871273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71547-EEFD-4D9C-9EE8-D366ECE1E6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3976E1-4504-4950-8D80-BA435D8A0D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339175-A86E-4477-9D4A-CE2E6BF8C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381CC1-7DBA-4DB8-82C0-D2EA0262E925}"/>
              </a:ext>
            </a:extLst>
          </p:cNvPr>
          <p:cNvSpPr>
            <a:spLocks noGrp="1"/>
          </p:cNvSpPr>
          <p:nvPr>
            <p:ph type="dt" sz="half" idx="10"/>
          </p:nvPr>
        </p:nvSpPr>
        <p:spPr/>
        <p:txBody>
          <a:bodyPr/>
          <a:lstStyle/>
          <a:p>
            <a:fld id="{32E84897-02A3-43BF-9490-52DF438B368D}" type="datetimeFigureOut">
              <a:rPr lang="en-US" smtClean="0"/>
              <a:t>12/9/2020</a:t>
            </a:fld>
            <a:endParaRPr lang="en-US"/>
          </a:p>
        </p:txBody>
      </p:sp>
      <p:sp>
        <p:nvSpPr>
          <p:cNvPr id="6" name="Footer Placeholder 5">
            <a:extLst>
              <a:ext uri="{FF2B5EF4-FFF2-40B4-BE49-F238E27FC236}">
                <a16:creationId xmlns:a16="http://schemas.microsoft.com/office/drawing/2014/main" id="{83FC5863-C9EE-41B2-AA10-6F2F7F5ED2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85C010-D8BF-4FF1-B981-7F7DCFF170D3}"/>
              </a:ext>
            </a:extLst>
          </p:cNvPr>
          <p:cNvSpPr>
            <a:spLocks noGrp="1"/>
          </p:cNvSpPr>
          <p:nvPr>
            <p:ph type="sldNum" sz="quarter" idx="12"/>
          </p:nvPr>
        </p:nvSpPr>
        <p:spPr/>
        <p:txBody>
          <a:bodyPr/>
          <a:lstStyle/>
          <a:p>
            <a:fld id="{E1FDB811-7E36-410C-AB0B-CF32CC57D7B3}" type="slidenum">
              <a:rPr lang="en-US" smtClean="0"/>
              <a:t>‹#›</a:t>
            </a:fld>
            <a:endParaRPr lang="en-US"/>
          </a:p>
        </p:txBody>
      </p:sp>
    </p:spTree>
    <p:extLst>
      <p:ext uri="{BB962C8B-B14F-4D97-AF65-F5344CB8AC3E}">
        <p14:creationId xmlns:p14="http://schemas.microsoft.com/office/powerpoint/2010/main" val="3809029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FEDBE8-05E0-4706-BD83-F539DF81DB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653203-C1BC-4E1F-9C63-1CFCD3372E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A3D4A1-6A60-4781-A0BC-FC57C4AC26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E84897-02A3-43BF-9490-52DF438B368D}" type="datetimeFigureOut">
              <a:rPr lang="en-US" smtClean="0"/>
              <a:t>12/9/2020</a:t>
            </a:fld>
            <a:endParaRPr lang="en-US"/>
          </a:p>
        </p:txBody>
      </p:sp>
      <p:sp>
        <p:nvSpPr>
          <p:cNvPr id="5" name="Footer Placeholder 4">
            <a:extLst>
              <a:ext uri="{FF2B5EF4-FFF2-40B4-BE49-F238E27FC236}">
                <a16:creationId xmlns:a16="http://schemas.microsoft.com/office/drawing/2014/main" id="{CEB60AF4-A6A3-49D5-A797-7F274D685F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7515E8-86AC-4A02-B49B-E59D85D519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FDB811-7E36-410C-AB0B-CF32CC57D7B3}" type="slidenum">
              <a:rPr lang="en-US" smtClean="0"/>
              <a:t>‹#›</a:t>
            </a:fld>
            <a:endParaRPr lang="en-US"/>
          </a:p>
        </p:txBody>
      </p:sp>
    </p:spTree>
    <p:extLst>
      <p:ext uri="{BB962C8B-B14F-4D97-AF65-F5344CB8AC3E}">
        <p14:creationId xmlns:p14="http://schemas.microsoft.com/office/powerpoint/2010/main" val="804834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databank.worldbank.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ata.wto.org/" TargetMode="External"/><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 Id="rId4" Type="http://schemas.openxmlformats.org/officeDocument/2006/relationships/image" Target="../media/image26.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image" Target="../media/image40.emf"/><Relationship Id="rId1" Type="http://schemas.openxmlformats.org/officeDocument/2006/relationships/slideLayout" Target="../slideLayouts/slideLayout2.xml"/><Relationship Id="rId4" Type="http://schemas.openxmlformats.org/officeDocument/2006/relationships/image" Target="../media/image42.emf"/></Relationships>
</file>

<file path=ppt/slides/_rels/slide36.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hyperlink" Target="https://tcdata360.worldbank.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hyperlink" Target="https://tcdata360.worldbank.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0EA3B45-1E27-4002-A65D-317C70C3DC34}"/>
              </a:ext>
            </a:extLst>
          </p:cNvPr>
          <p:cNvSpPr/>
          <p:nvPr/>
        </p:nvSpPr>
        <p:spPr>
          <a:xfrm>
            <a:off x="179391" y="5314954"/>
            <a:ext cx="11783310" cy="1354136"/>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mk-MK"/>
          </a:p>
        </p:txBody>
      </p:sp>
      <p:sp>
        <p:nvSpPr>
          <p:cNvPr id="2" name="Title 1">
            <a:extLst>
              <a:ext uri="{FF2B5EF4-FFF2-40B4-BE49-F238E27FC236}">
                <a16:creationId xmlns:a16="http://schemas.microsoft.com/office/drawing/2014/main" id="{A84F7AA4-C48E-4A94-BAAA-0382A1E0BE7C}"/>
              </a:ext>
            </a:extLst>
          </p:cNvPr>
          <p:cNvSpPr>
            <a:spLocks noGrp="1"/>
          </p:cNvSpPr>
          <p:nvPr>
            <p:ph type="ctrTitle"/>
          </p:nvPr>
        </p:nvSpPr>
        <p:spPr>
          <a:xfrm>
            <a:off x="1524000" y="1299410"/>
            <a:ext cx="9144000" cy="3356479"/>
          </a:xfrm>
        </p:spPr>
        <p:txBody>
          <a:bodyPr>
            <a:normAutofit/>
          </a:bodyPr>
          <a:lstStyle/>
          <a:p>
            <a:r>
              <a:rPr lang="en-US" altLang="mk-MK" sz="2000" b="1" dirty="0">
                <a:solidFill>
                  <a:schemeClr val="bg1"/>
                </a:solidFill>
                <a:latin typeface="Gill Sans MT" panose="020B0502020104020203" pitchFamily="34" charset="0"/>
                <a:cs typeface="Arial" panose="020B0604020202020204" pitchFamily="34" charset="0"/>
              </a:rPr>
              <a:t>USAID ECONOMIC DEVELOPMENT, GOVERNANCE AND ENTERPRISE GROWTH PROJECT (EDGE)</a:t>
            </a:r>
            <a:br>
              <a:rPr lang="en-US" altLang="mk-MK" sz="2000" b="1" dirty="0">
                <a:solidFill>
                  <a:schemeClr val="bg1"/>
                </a:solidFill>
                <a:latin typeface="Gill Sans MT" panose="020B0502020104020203" pitchFamily="34" charset="0"/>
                <a:cs typeface="Arial" panose="020B0604020202020204" pitchFamily="34" charset="0"/>
              </a:rPr>
            </a:br>
            <a:br>
              <a:rPr lang="en-US" altLang="mk-MK" sz="2000" b="1" dirty="0">
                <a:solidFill>
                  <a:schemeClr val="bg1"/>
                </a:solidFill>
                <a:latin typeface="Gill Sans MT" panose="020B0502020104020203" pitchFamily="34" charset="0"/>
                <a:cs typeface="Arial" panose="020B0604020202020204" pitchFamily="34" charset="0"/>
              </a:rPr>
            </a:br>
            <a:r>
              <a:rPr lang="en-US" altLang="mk-MK" sz="2000" b="1" dirty="0">
                <a:solidFill>
                  <a:schemeClr val="bg1"/>
                </a:solidFill>
                <a:latin typeface="Gill Sans MT" panose="020B0502020104020203" pitchFamily="34" charset="0"/>
                <a:cs typeface="Arial" panose="020B0604020202020204" pitchFamily="34" charset="0"/>
              </a:rPr>
              <a:t>USAID PROJECT - PARTNERSHIP FOR BETTER BUSINESS REGULATION </a:t>
            </a:r>
            <a:br>
              <a:rPr lang="en-US" altLang="mk-MK" sz="2000" b="1" dirty="0">
                <a:solidFill>
                  <a:schemeClr val="bg1"/>
                </a:solidFill>
                <a:latin typeface="Gill Sans MT" panose="020B0502020104020203" pitchFamily="34" charset="0"/>
                <a:cs typeface="Arial" panose="020B0604020202020204" pitchFamily="34" charset="0"/>
              </a:rPr>
            </a:br>
            <a:endParaRPr lang="en-US" sz="2000" dirty="0">
              <a:solidFill>
                <a:schemeClr val="bg1"/>
              </a:solidFill>
            </a:endParaRPr>
          </a:p>
        </p:txBody>
      </p:sp>
      <p:pic>
        <p:nvPicPr>
          <p:cNvPr id="4" name="Picture 9">
            <a:extLst>
              <a:ext uri="{FF2B5EF4-FFF2-40B4-BE49-F238E27FC236}">
                <a16:creationId xmlns:a16="http://schemas.microsoft.com/office/drawing/2014/main" id="{D924D81B-C310-4FCE-A909-B031D62D491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38951" y="689766"/>
            <a:ext cx="2058098" cy="60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
            <a:extLst>
              <a:ext uri="{FF2B5EF4-FFF2-40B4-BE49-F238E27FC236}">
                <a16:creationId xmlns:a16="http://schemas.microsoft.com/office/drawing/2014/main" id="{8DFC049D-0736-468C-A82D-3CED16F27A1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439019" y="5770341"/>
            <a:ext cx="2117725"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a:extLst>
              <a:ext uri="{FF2B5EF4-FFF2-40B4-BE49-F238E27FC236}">
                <a16:creationId xmlns:a16="http://schemas.microsoft.com/office/drawing/2014/main" id="{C400115F-F46F-48AB-AC8F-398F52422B5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74755" y="5717160"/>
            <a:ext cx="16351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a:extLst>
              <a:ext uri="{FF2B5EF4-FFF2-40B4-BE49-F238E27FC236}">
                <a16:creationId xmlns:a16="http://schemas.microsoft.com/office/drawing/2014/main" id="{530DB317-92B3-4DCA-BCEF-A69466AEEC5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9919" y="5575079"/>
            <a:ext cx="10287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53DA4890-D987-4D65-9153-AF36A8A9047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72368" y="5486179"/>
            <a:ext cx="703263"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3332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12A09-634B-4A88-BF82-61D032443BC2}"/>
              </a:ext>
            </a:extLst>
          </p:cNvPr>
          <p:cNvSpPr>
            <a:spLocks noGrp="1"/>
          </p:cNvSpPr>
          <p:nvPr>
            <p:ph type="title"/>
          </p:nvPr>
        </p:nvSpPr>
        <p:spPr/>
        <p:txBody>
          <a:bodyPr/>
          <a:lstStyle/>
          <a:p>
            <a:r>
              <a:rPr lang="en-US" dirty="0"/>
              <a:t>ICT Industry in the Western Balkans Region</a:t>
            </a:r>
          </a:p>
        </p:txBody>
      </p:sp>
      <p:sp>
        <p:nvSpPr>
          <p:cNvPr id="4" name="Content Placeholder 1">
            <a:extLst>
              <a:ext uri="{FF2B5EF4-FFF2-40B4-BE49-F238E27FC236}">
                <a16:creationId xmlns:a16="http://schemas.microsoft.com/office/drawing/2014/main" id="{F84FAD03-7986-4E1A-8923-07BA74A11F60}"/>
              </a:ext>
            </a:extLst>
          </p:cNvPr>
          <p:cNvSpPr>
            <a:spLocks noGrp="1"/>
          </p:cNvSpPr>
          <p:nvPr>
            <p:ph idx="1"/>
          </p:nvPr>
        </p:nvSpPr>
        <p:spPr>
          <a:xfrm>
            <a:off x="685800" y="980728"/>
            <a:ext cx="7772400" cy="792088"/>
          </a:xfrm>
        </p:spPr>
        <p:txBody>
          <a:bodyPr/>
          <a:lstStyle/>
          <a:p>
            <a:pPr marL="0" indent="0">
              <a:buNone/>
            </a:pPr>
            <a:r>
              <a:rPr lang="en-US" sz="2000" dirty="0"/>
              <a:t>*Fixed broadband subscriptions (per 100 people)</a:t>
            </a:r>
          </a:p>
        </p:txBody>
      </p:sp>
      <p:sp>
        <p:nvSpPr>
          <p:cNvPr id="5" name="Content Placeholder 1">
            <a:extLst>
              <a:ext uri="{FF2B5EF4-FFF2-40B4-BE49-F238E27FC236}">
                <a16:creationId xmlns:a16="http://schemas.microsoft.com/office/drawing/2014/main" id="{C82B06A5-554F-4F2E-A90C-8694837A8598}"/>
              </a:ext>
            </a:extLst>
          </p:cNvPr>
          <p:cNvSpPr txBox="1">
            <a:spLocks/>
          </p:cNvSpPr>
          <p:nvPr/>
        </p:nvSpPr>
        <p:spPr bwMode="auto">
          <a:xfrm>
            <a:off x="1955316" y="5946900"/>
            <a:ext cx="7772400" cy="471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46" indent="-171446" algn="l" defTabSz="342891" rtl="0" eaLnBrk="0" fontAlgn="base" hangingPunct="0">
              <a:spcBef>
                <a:spcPct val="0"/>
              </a:spcBef>
              <a:spcAft>
                <a:spcPts val="900"/>
              </a:spcAft>
              <a:buFont typeface="Arial" panose="020B0604020202020204" pitchFamily="34" charset="0"/>
              <a:buChar char="•"/>
              <a:defRPr sz="2400" kern="1200">
                <a:solidFill>
                  <a:srgbClr val="6C6463"/>
                </a:solidFill>
                <a:latin typeface="Gill Sans MT"/>
                <a:ea typeface="Gill Sans MT" pitchFamily="34" charset="0"/>
                <a:cs typeface="Gill Sans MT"/>
              </a:defRPr>
            </a:lvl1pPr>
            <a:lvl2pPr marL="512750" indent="-171446" algn="l" defTabSz="342891" rtl="0" eaLnBrk="0" fontAlgn="base" hangingPunct="0">
              <a:spcBef>
                <a:spcPct val="0"/>
              </a:spcBef>
              <a:spcAft>
                <a:spcPts val="900"/>
              </a:spcAft>
              <a:buFont typeface="Arial" panose="020B0604020202020204" pitchFamily="34" charset="0"/>
              <a:buChar char="–"/>
              <a:defRPr sz="2400" kern="1200">
                <a:solidFill>
                  <a:srgbClr val="6C6463"/>
                </a:solidFill>
                <a:latin typeface="Gill Sans MT"/>
                <a:ea typeface="Gill Sans MT" pitchFamily="34" charset="0"/>
                <a:cs typeface="Gill Sans MT"/>
              </a:defRPr>
            </a:lvl2pPr>
            <a:lvl3pPr marL="685783" indent="-171446" algn="l" defTabSz="342891" rtl="0" eaLnBrk="0" fontAlgn="base" hangingPunct="0">
              <a:spcBef>
                <a:spcPct val="20000"/>
              </a:spcBef>
              <a:spcAft>
                <a:spcPct val="0"/>
              </a:spcAft>
              <a:buFont typeface="Arial" panose="020B0604020202020204" pitchFamily="34" charset="0"/>
              <a:buChar char="•"/>
              <a:defRPr sz="1300" kern="1200">
                <a:solidFill>
                  <a:srgbClr val="6C6463"/>
                </a:solidFill>
                <a:latin typeface="Gill Sans MT"/>
                <a:ea typeface="Gill Sans MT" pitchFamily="34" charset="0"/>
                <a:cs typeface="Gill Sans MT"/>
              </a:defRPr>
            </a:lvl3pPr>
            <a:lvl4pPr marL="858817" indent="-173034" algn="l" defTabSz="342891" rtl="0" eaLnBrk="0" fontAlgn="base" hangingPunct="0">
              <a:spcBef>
                <a:spcPct val="20000"/>
              </a:spcBef>
              <a:spcAft>
                <a:spcPct val="0"/>
              </a:spcAft>
              <a:buFont typeface="Arial" panose="020B0604020202020204" pitchFamily="34" charset="0"/>
              <a:buChar char="–"/>
              <a:defRPr sz="1200" kern="1200">
                <a:solidFill>
                  <a:srgbClr val="6C6463"/>
                </a:solidFill>
                <a:latin typeface="Gill Sans MT"/>
                <a:ea typeface="Gill Sans MT" pitchFamily="34" charset="0"/>
                <a:cs typeface="Gill Sans MT"/>
              </a:defRPr>
            </a:lvl4pPr>
            <a:lvl5pPr marL="941364" indent="-171446" algn="l" defTabSz="342891" rtl="0" eaLnBrk="0" fontAlgn="base" hangingPunct="0">
              <a:spcBef>
                <a:spcPct val="20000"/>
              </a:spcBef>
              <a:spcAft>
                <a:spcPct val="0"/>
              </a:spcAft>
              <a:buFont typeface="Arial" panose="020B0604020202020204" pitchFamily="34" charset="0"/>
              <a:buChar char="»"/>
              <a:defRPr sz="1000" kern="1200">
                <a:solidFill>
                  <a:srgbClr val="6C6463"/>
                </a:solidFill>
                <a:latin typeface="Gill Sans MT"/>
                <a:ea typeface="Gill Sans MT" pitchFamily="34" charset="0"/>
                <a:cs typeface="Gill Sans MT"/>
              </a:defRPr>
            </a:lvl5pPr>
            <a:lvl6pPr marL="1885904" indent="-171446" algn="l" defTabSz="342891"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1"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1" rtl="0" eaLnBrk="1" latinLnBrk="0" hangingPunct="1">
              <a:spcBef>
                <a:spcPct val="20000"/>
              </a:spcBef>
              <a:buFont typeface="Arial"/>
              <a:buChar char="•"/>
              <a:defRPr sz="1500" kern="1200">
                <a:solidFill>
                  <a:schemeClr val="tx1"/>
                </a:solidFill>
                <a:latin typeface="+mn-lt"/>
                <a:ea typeface="+mn-ea"/>
                <a:cs typeface="+mn-cs"/>
              </a:defRPr>
            </a:lvl8pPr>
            <a:lvl9pPr marL="2914578" indent="-171446" algn="l" defTabSz="342891" rtl="0" eaLnBrk="1" latinLnBrk="0" hangingPunct="1">
              <a:spcBef>
                <a:spcPct val="20000"/>
              </a:spcBef>
              <a:buFont typeface="Arial"/>
              <a:buChar char="•"/>
              <a:defRPr sz="1500" kern="1200">
                <a:solidFill>
                  <a:schemeClr val="tx1"/>
                </a:solidFill>
                <a:latin typeface="+mn-lt"/>
                <a:ea typeface="+mn-ea"/>
                <a:cs typeface="+mn-cs"/>
              </a:defRPr>
            </a:lvl9pPr>
          </a:lstStyle>
          <a:p>
            <a:pPr marL="0" indent="0">
              <a:spcAft>
                <a:spcPts val="0"/>
              </a:spcAft>
              <a:buFont typeface="Arial" panose="020B0604020202020204" pitchFamily="34" charset="0"/>
              <a:buNone/>
            </a:pPr>
            <a:r>
              <a:rPr lang="en-US" sz="1200" dirty="0">
                <a:solidFill>
                  <a:srgbClr val="002F6C"/>
                </a:solidFill>
              </a:rPr>
              <a:t>Source: WTO, data.wto.org, accessed on November 30, 2020</a:t>
            </a:r>
          </a:p>
          <a:p>
            <a:pPr marL="0" indent="0">
              <a:spcAft>
                <a:spcPts val="0"/>
              </a:spcAft>
              <a:buFont typeface="Arial" panose="020B0604020202020204" pitchFamily="34" charset="0"/>
              <a:buNone/>
            </a:pPr>
            <a:r>
              <a:rPr lang="en-US" sz="1200" dirty="0">
                <a:solidFill>
                  <a:srgbClr val="002F6C"/>
                </a:solidFill>
              </a:rPr>
              <a:t>*Countries included: Albania, Bosnia and Herzegovina, Montenegro, North Macedonia, Serbia (and Slovenia)</a:t>
            </a:r>
          </a:p>
        </p:txBody>
      </p:sp>
      <p:pic>
        <p:nvPicPr>
          <p:cNvPr id="6" name="Picture 5">
            <a:extLst>
              <a:ext uri="{FF2B5EF4-FFF2-40B4-BE49-F238E27FC236}">
                <a16:creationId xmlns:a16="http://schemas.microsoft.com/office/drawing/2014/main" id="{FEC01BD5-23F7-424E-B785-C623347F90D2}"/>
              </a:ext>
            </a:extLst>
          </p:cNvPr>
          <p:cNvPicPr>
            <a:picLocks noChangeAspect="1"/>
          </p:cNvPicPr>
          <p:nvPr/>
        </p:nvPicPr>
        <p:blipFill>
          <a:blip r:embed="rId2"/>
          <a:stretch>
            <a:fillRect/>
          </a:stretch>
        </p:blipFill>
        <p:spPr>
          <a:xfrm>
            <a:off x="2062212" y="1376772"/>
            <a:ext cx="7558608" cy="4540195"/>
          </a:xfrm>
          <a:prstGeom prst="rect">
            <a:avLst/>
          </a:prstGeom>
        </p:spPr>
      </p:pic>
    </p:spTree>
    <p:extLst>
      <p:ext uri="{BB962C8B-B14F-4D97-AF65-F5344CB8AC3E}">
        <p14:creationId xmlns:p14="http://schemas.microsoft.com/office/powerpoint/2010/main" val="326381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7FC3A-8F5D-40A0-AF7A-2A83C28A6865}"/>
              </a:ext>
            </a:extLst>
          </p:cNvPr>
          <p:cNvSpPr>
            <a:spLocks noGrp="1"/>
          </p:cNvSpPr>
          <p:nvPr>
            <p:ph type="title"/>
          </p:nvPr>
        </p:nvSpPr>
        <p:spPr>
          <a:xfrm>
            <a:off x="838200" y="3056040"/>
            <a:ext cx="10515600" cy="745920"/>
          </a:xfrm>
        </p:spPr>
        <p:txBody>
          <a:bodyPr>
            <a:normAutofit/>
          </a:bodyPr>
          <a:lstStyle/>
          <a:p>
            <a:r>
              <a:rPr lang="en-US" dirty="0"/>
              <a:t>EDUCATION SYSTEMS IN WESTERN BALKANS</a:t>
            </a:r>
          </a:p>
        </p:txBody>
      </p:sp>
    </p:spTree>
    <p:extLst>
      <p:ext uri="{BB962C8B-B14F-4D97-AF65-F5344CB8AC3E}">
        <p14:creationId xmlns:p14="http://schemas.microsoft.com/office/powerpoint/2010/main" val="3355065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80DC2-E76C-4A10-B572-18748944CE64}"/>
              </a:ext>
            </a:extLst>
          </p:cNvPr>
          <p:cNvSpPr>
            <a:spLocks noGrp="1"/>
          </p:cNvSpPr>
          <p:nvPr>
            <p:ph type="title"/>
          </p:nvPr>
        </p:nvSpPr>
        <p:spPr/>
        <p:txBody>
          <a:bodyPr/>
          <a:lstStyle/>
          <a:p>
            <a:r>
              <a:rPr lang="en-US" dirty="0"/>
              <a:t>Education System in Western Balkans</a:t>
            </a:r>
          </a:p>
        </p:txBody>
      </p:sp>
      <p:sp>
        <p:nvSpPr>
          <p:cNvPr id="4" name="Content Placeholder 1">
            <a:extLst>
              <a:ext uri="{FF2B5EF4-FFF2-40B4-BE49-F238E27FC236}">
                <a16:creationId xmlns:a16="http://schemas.microsoft.com/office/drawing/2014/main" id="{20983BA0-2B30-4BE1-849D-D74588D387C3}"/>
              </a:ext>
            </a:extLst>
          </p:cNvPr>
          <p:cNvSpPr>
            <a:spLocks noGrp="1"/>
          </p:cNvSpPr>
          <p:nvPr>
            <p:ph idx="1"/>
          </p:nvPr>
        </p:nvSpPr>
        <p:spPr>
          <a:xfrm>
            <a:off x="685800" y="980728"/>
            <a:ext cx="10820400" cy="5191472"/>
          </a:xfrm>
        </p:spPr>
        <p:txBody>
          <a:bodyPr/>
          <a:lstStyle/>
          <a:p>
            <a:r>
              <a:rPr lang="en-US" dirty="0"/>
              <a:t>Formal and informal education</a:t>
            </a:r>
          </a:p>
          <a:p>
            <a:r>
              <a:rPr lang="en-US" dirty="0"/>
              <a:t>The formal education system consists of</a:t>
            </a:r>
          </a:p>
          <a:p>
            <a:pPr lvl="1"/>
            <a:r>
              <a:rPr lang="en-US" dirty="0"/>
              <a:t>Primary Education</a:t>
            </a:r>
          </a:p>
          <a:p>
            <a:pPr lvl="1"/>
            <a:r>
              <a:rPr lang="en-US" dirty="0"/>
              <a:t>Secondary Education</a:t>
            </a:r>
          </a:p>
          <a:p>
            <a:pPr lvl="1"/>
            <a:r>
              <a:rPr lang="en-US" dirty="0"/>
              <a:t>Vocational &amp; Post-secondary Non-Tertiary</a:t>
            </a:r>
          </a:p>
          <a:p>
            <a:pPr lvl="1"/>
            <a:r>
              <a:rPr lang="en-US" dirty="0"/>
              <a:t>Tertiary Education</a:t>
            </a:r>
          </a:p>
          <a:p>
            <a:r>
              <a:rPr lang="en-US" dirty="0"/>
              <a:t>Bologna programs are applied at the universities in the region.</a:t>
            </a:r>
          </a:p>
          <a:p>
            <a:pPr marL="341304" lvl="1" indent="0">
              <a:buNone/>
            </a:pPr>
            <a:endParaRPr lang="en-US" dirty="0"/>
          </a:p>
          <a:p>
            <a:endParaRPr lang="en-US" dirty="0"/>
          </a:p>
          <a:p>
            <a:pPr lvl="1"/>
            <a:endParaRPr lang="en-US" dirty="0"/>
          </a:p>
        </p:txBody>
      </p:sp>
    </p:spTree>
    <p:extLst>
      <p:ext uri="{BB962C8B-B14F-4D97-AF65-F5344CB8AC3E}">
        <p14:creationId xmlns:p14="http://schemas.microsoft.com/office/powerpoint/2010/main" val="1185475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021D9-F988-4704-BBBB-D8E62E283708}"/>
              </a:ext>
            </a:extLst>
          </p:cNvPr>
          <p:cNvSpPr>
            <a:spLocks noGrp="1"/>
          </p:cNvSpPr>
          <p:nvPr>
            <p:ph type="title"/>
          </p:nvPr>
        </p:nvSpPr>
        <p:spPr/>
        <p:txBody>
          <a:bodyPr/>
          <a:lstStyle/>
          <a:p>
            <a:r>
              <a:rPr lang="en-US" dirty="0"/>
              <a:t>Education System in Western Balkans</a:t>
            </a:r>
          </a:p>
        </p:txBody>
      </p:sp>
      <p:sp>
        <p:nvSpPr>
          <p:cNvPr id="3" name="Content Placeholder 2">
            <a:extLst>
              <a:ext uri="{FF2B5EF4-FFF2-40B4-BE49-F238E27FC236}">
                <a16:creationId xmlns:a16="http://schemas.microsoft.com/office/drawing/2014/main" id="{A2A2AA05-E8AC-4BD1-9CF8-4C76D79FF727}"/>
              </a:ext>
            </a:extLst>
          </p:cNvPr>
          <p:cNvSpPr>
            <a:spLocks noGrp="1"/>
          </p:cNvSpPr>
          <p:nvPr>
            <p:ph idx="1"/>
          </p:nvPr>
        </p:nvSpPr>
        <p:spPr/>
        <p:txBody>
          <a:bodyPr/>
          <a:lstStyle/>
          <a:p>
            <a:r>
              <a:rPr lang="en-US" dirty="0"/>
              <a:t>About *27% of the graduates (26000 graduates) from tertiary education in the Western Balkans Region come from:</a:t>
            </a:r>
          </a:p>
          <a:p>
            <a:pPr lvl="1"/>
            <a:r>
              <a:rPr lang="en-US" sz="2000" dirty="0"/>
              <a:t>Science, Technology, Engineering and Mathematics programs (23%)</a:t>
            </a:r>
          </a:p>
          <a:p>
            <a:pPr lvl="1"/>
            <a:r>
              <a:rPr lang="en-US" sz="2000" dirty="0"/>
              <a:t>Natural Sciences, Mathematics and Statistics programs (4%)</a:t>
            </a:r>
          </a:p>
          <a:p>
            <a:r>
              <a:rPr lang="en-US" dirty="0"/>
              <a:t>Annual number of graduated students from tertiary education in the ICT is about 9% of the total number of graduated students or about 8500 ICT graduates.</a:t>
            </a:r>
          </a:p>
        </p:txBody>
      </p:sp>
      <p:sp>
        <p:nvSpPr>
          <p:cNvPr id="9" name="Content Placeholder 1">
            <a:extLst>
              <a:ext uri="{FF2B5EF4-FFF2-40B4-BE49-F238E27FC236}">
                <a16:creationId xmlns:a16="http://schemas.microsoft.com/office/drawing/2014/main" id="{394E8F07-496E-4607-8FD8-5F2E78BCD8B1}"/>
              </a:ext>
            </a:extLst>
          </p:cNvPr>
          <p:cNvSpPr txBox="1">
            <a:spLocks/>
          </p:cNvSpPr>
          <p:nvPr/>
        </p:nvSpPr>
        <p:spPr bwMode="auto">
          <a:xfrm>
            <a:off x="685800" y="6007497"/>
            <a:ext cx="7772400" cy="510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46" indent="-171446" algn="l" defTabSz="342891" rtl="0" eaLnBrk="0" fontAlgn="base" hangingPunct="0">
              <a:spcBef>
                <a:spcPct val="0"/>
              </a:spcBef>
              <a:spcAft>
                <a:spcPts val="900"/>
              </a:spcAft>
              <a:buFont typeface="Arial" panose="020B0604020202020204" pitchFamily="34" charset="0"/>
              <a:buChar char="•"/>
              <a:defRPr sz="2400" kern="1200">
                <a:solidFill>
                  <a:srgbClr val="6C6463"/>
                </a:solidFill>
                <a:latin typeface="Gill Sans MT"/>
                <a:ea typeface="Gill Sans MT" pitchFamily="34" charset="0"/>
                <a:cs typeface="Gill Sans MT"/>
              </a:defRPr>
            </a:lvl1pPr>
            <a:lvl2pPr marL="512750" indent="-171446" algn="l" defTabSz="342891" rtl="0" eaLnBrk="0" fontAlgn="base" hangingPunct="0">
              <a:spcBef>
                <a:spcPct val="0"/>
              </a:spcBef>
              <a:spcAft>
                <a:spcPts val="900"/>
              </a:spcAft>
              <a:buFont typeface="Arial" panose="020B0604020202020204" pitchFamily="34" charset="0"/>
              <a:buChar char="–"/>
              <a:defRPr sz="2400" kern="1200">
                <a:solidFill>
                  <a:srgbClr val="6C6463"/>
                </a:solidFill>
                <a:latin typeface="Gill Sans MT"/>
                <a:ea typeface="Gill Sans MT" pitchFamily="34" charset="0"/>
                <a:cs typeface="Gill Sans MT"/>
              </a:defRPr>
            </a:lvl2pPr>
            <a:lvl3pPr marL="685783" indent="-171446" algn="l" defTabSz="342891" rtl="0" eaLnBrk="0" fontAlgn="base" hangingPunct="0">
              <a:spcBef>
                <a:spcPct val="20000"/>
              </a:spcBef>
              <a:spcAft>
                <a:spcPct val="0"/>
              </a:spcAft>
              <a:buFont typeface="Arial" panose="020B0604020202020204" pitchFamily="34" charset="0"/>
              <a:buChar char="•"/>
              <a:defRPr sz="1300" kern="1200">
                <a:solidFill>
                  <a:srgbClr val="6C6463"/>
                </a:solidFill>
                <a:latin typeface="Gill Sans MT"/>
                <a:ea typeface="Gill Sans MT" pitchFamily="34" charset="0"/>
                <a:cs typeface="Gill Sans MT"/>
              </a:defRPr>
            </a:lvl3pPr>
            <a:lvl4pPr marL="858817" indent="-173034" algn="l" defTabSz="342891" rtl="0" eaLnBrk="0" fontAlgn="base" hangingPunct="0">
              <a:spcBef>
                <a:spcPct val="20000"/>
              </a:spcBef>
              <a:spcAft>
                <a:spcPct val="0"/>
              </a:spcAft>
              <a:buFont typeface="Arial" panose="020B0604020202020204" pitchFamily="34" charset="0"/>
              <a:buChar char="–"/>
              <a:defRPr sz="1200" kern="1200">
                <a:solidFill>
                  <a:srgbClr val="6C6463"/>
                </a:solidFill>
                <a:latin typeface="Gill Sans MT"/>
                <a:ea typeface="Gill Sans MT" pitchFamily="34" charset="0"/>
                <a:cs typeface="Gill Sans MT"/>
              </a:defRPr>
            </a:lvl4pPr>
            <a:lvl5pPr marL="941364" indent="-171446" algn="l" defTabSz="342891" rtl="0" eaLnBrk="0" fontAlgn="base" hangingPunct="0">
              <a:spcBef>
                <a:spcPct val="20000"/>
              </a:spcBef>
              <a:spcAft>
                <a:spcPct val="0"/>
              </a:spcAft>
              <a:buFont typeface="Arial" panose="020B0604020202020204" pitchFamily="34" charset="0"/>
              <a:buChar char="»"/>
              <a:defRPr sz="1000" kern="1200">
                <a:solidFill>
                  <a:srgbClr val="6C6463"/>
                </a:solidFill>
                <a:latin typeface="Gill Sans MT"/>
                <a:ea typeface="Gill Sans MT" pitchFamily="34" charset="0"/>
                <a:cs typeface="Gill Sans MT"/>
              </a:defRPr>
            </a:lvl5pPr>
            <a:lvl6pPr marL="1885904" indent="-171446" algn="l" defTabSz="342891"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1"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1" rtl="0" eaLnBrk="1" latinLnBrk="0" hangingPunct="1">
              <a:spcBef>
                <a:spcPct val="20000"/>
              </a:spcBef>
              <a:buFont typeface="Arial"/>
              <a:buChar char="•"/>
              <a:defRPr sz="1500" kern="1200">
                <a:solidFill>
                  <a:schemeClr val="tx1"/>
                </a:solidFill>
                <a:latin typeface="+mn-lt"/>
                <a:ea typeface="+mn-ea"/>
                <a:cs typeface="+mn-cs"/>
              </a:defRPr>
            </a:lvl8pPr>
            <a:lvl9pPr marL="2914578" indent="-171446" algn="l" defTabSz="342891" rtl="0" eaLnBrk="1" latinLnBrk="0" hangingPunct="1">
              <a:spcBef>
                <a:spcPct val="20000"/>
              </a:spcBef>
              <a:buFont typeface="Arial"/>
              <a:buChar char="•"/>
              <a:defRPr sz="1500" kern="1200">
                <a:solidFill>
                  <a:schemeClr val="tx1"/>
                </a:solidFill>
                <a:latin typeface="+mn-lt"/>
                <a:ea typeface="+mn-ea"/>
                <a:cs typeface="+mn-cs"/>
              </a:defRPr>
            </a:lvl9pPr>
          </a:lstStyle>
          <a:p>
            <a:pPr marL="0" indent="0">
              <a:buNone/>
            </a:pPr>
            <a:r>
              <a:rPr lang="en-US" sz="1600" dirty="0">
                <a:solidFill>
                  <a:srgbClr val="002F6C"/>
                </a:solidFill>
              </a:rPr>
              <a:t>*Source: World Bank, </a:t>
            </a:r>
            <a:r>
              <a:rPr lang="en-US" sz="1600" dirty="0">
                <a:solidFill>
                  <a:srgbClr val="002F6C"/>
                </a:solidFill>
                <a:hlinkClick r:id="rId2">
                  <a:extLst>
                    <a:ext uri="{A12FA001-AC4F-418D-AE19-62706E023703}">
                      <ahyp:hlinkClr xmlns:ahyp="http://schemas.microsoft.com/office/drawing/2018/hyperlinkcolor" val="tx"/>
                    </a:ext>
                  </a:extLst>
                </a:hlinkClick>
              </a:rPr>
              <a:t>https://databank.worldbank.org</a:t>
            </a:r>
            <a:r>
              <a:rPr lang="en-US" sz="1600" dirty="0">
                <a:solidFill>
                  <a:srgbClr val="002F6C"/>
                </a:solidFill>
              </a:rPr>
              <a:t>, accessed on December 1, 2020   </a:t>
            </a:r>
          </a:p>
        </p:txBody>
      </p:sp>
    </p:spTree>
    <p:extLst>
      <p:ext uri="{BB962C8B-B14F-4D97-AF65-F5344CB8AC3E}">
        <p14:creationId xmlns:p14="http://schemas.microsoft.com/office/powerpoint/2010/main" val="2388836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7FC3A-8F5D-40A0-AF7A-2A83C28A6865}"/>
              </a:ext>
            </a:extLst>
          </p:cNvPr>
          <p:cNvSpPr>
            <a:spLocks noGrp="1"/>
          </p:cNvSpPr>
          <p:nvPr>
            <p:ph type="title"/>
          </p:nvPr>
        </p:nvSpPr>
        <p:spPr>
          <a:xfrm>
            <a:off x="838200" y="3056040"/>
            <a:ext cx="10515600" cy="745920"/>
          </a:xfrm>
        </p:spPr>
        <p:txBody>
          <a:bodyPr>
            <a:normAutofit/>
          </a:bodyPr>
          <a:lstStyle/>
          <a:p>
            <a:r>
              <a:rPr lang="en-US" dirty="0"/>
              <a:t>LABOR MARKET ICT</a:t>
            </a:r>
          </a:p>
        </p:txBody>
      </p:sp>
    </p:spTree>
    <p:extLst>
      <p:ext uri="{BB962C8B-B14F-4D97-AF65-F5344CB8AC3E}">
        <p14:creationId xmlns:p14="http://schemas.microsoft.com/office/powerpoint/2010/main" val="3396166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64140-2290-4960-87F3-2A84D2F5550A}"/>
              </a:ext>
            </a:extLst>
          </p:cNvPr>
          <p:cNvSpPr>
            <a:spLocks noGrp="1"/>
          </p:cNvSpPr>
          <p:nvPr>
            <p:ph type="title"/>
          </p:nvPr>
        </p:nvSpPr>
        <p:spPr/>
        <p:txBody>
          <a:bodyPr/>
          <a:lstStyle/>
          <a:p>
            <a:r>
              <a:rPr lang="en-US" dirty="0"/>
              <a:t>ICT in the Western Balkans Region - Labor Market</a:t>
            </a:r>
          </a:p>
        </p:txBody>
      </p:sp>
      <p:sp>
        <p:nvSpPr>
          <p:cNvPr id="3" name="Content Placeholder 2">
            <a:extLst>
              <a:ext uri="{FF2B5EF4-FFF2-40B4-BE49-F238E27FC236}">
                <a16:creationId xmlns:a16="http://schemas.microsoft.com/office/drawing/2014/main" id="{5259D6FB-6AB7-44FD-975D-52A716E5CF94}"/>
              </a:ext>
            </a:extLst>
          </p:cNvPr>
          <p:cNvSpPr>
            <a:spLocks noGrp="1"/>
          </p:cNvSpPr>
          <p:nvPr>
            <p:ph idx="1"/>
          </p:nvPr>
        </p:nvSpPr>
        <p:spPr>
          <a:xfrm>
            <a:off x="838200" y="2899350"/>
            <a:ext cx="10515600" cy="619019"/>
          </a:xfrm>
        </p:spPr>
        <p:txBody>
          <a:bodyPr>
            <a:normAutofit/>
          </a:bodyPr>
          <a:lstStyle/>
          <a:p>
            <a:r>
              <a:rPr lang="en-US" sz="2400" dirty="0"/>
              <a:t>Table: Number of employees in ICT</a:t>
            </a:r>
          </a:p>
        </p:txBody>
      </p:sp>
      <p:sp>
        <p:nvSpPr>
          <p:cNvPr id="7" name="TextBox 6">
            <a:extLst>
              <a:ext uri="{FF2B5EF4-FFF2-40B4-BE49-F238E27FC236}">
                <a16:creationId xmlns:a16="http://schemas.microsoft.com/office/drawing/2014/main" id="{C358350D-C1D0-44AF-92EA-79FDE7D265A1}"/>
              </a:ext>
            </a:extLst>
          </p:cNvPr>
          <p:cNvSpPr txBox="1"/>
          <p:nvPr/>
        </p:nvSpPr>
        <p:spPr>
          <a:xfrm>
            <a:off x="533834" y="6092791"/>
            <a:ext cx="5680273" cy="523220"/>
          </a:xfrm>
          <a:prstGeom prst="rect">
            <a:avLst/>
          </a:prstGeom>
          <a:noFill/>
        </p:spPr>
        <p:txBody>
          <a:bodyPr wrap="none" rtlCol="0">
            <a:spAutoFit/>
          </a:bodyPr>
          <a:lstStyle/>
          <a:p>
            <a:r>
              <a:rPr lang="en-US" sz="1400" dirty="0">
                <a:solidFill>
                  <a:srgbClr val="002F6C"/>
                </a:solidFill>
              </a:rPr>
              <a:t>* Estimated</a:t>
            </a:r>
          </a:p>
          <a:p>
            <a:r>
              <a:rPr lang="en-US" sz="1400" dirty="0">
                <a:solidFill>
                  <a:srgbClr val="002F6C"/>
                </a:solidFill>
              </a:rPr>
              <a:t>Sources: Individual countries’ statistical offices (online statistical databases)</a:t>
            </a:r>
          </a:p>
        </p:txBody>
      </p:sp>
      <p:sp>
        <p:nvSpPr>
          <p:cNvPr id="12" name="Content Placeholder 2">
            <a:extLst>
              <a:ext uri="{FF2B5EF4-FFF2-40B4-BE49-F238E27FC236}">
                <a16:creationId xmlns:a16="http://schemas.microsoft.com/office/drawing/2014/main" id="{1E3A3682-FC48-4E1F-8AB4-063F801D275C}"/>
              </a:ext>
            </a:extLst>
          </p:cNvPr>
          <p:cNvSpPr txBox="1">
            <a:spLocks/>
          </p:cNvSpPr>
          <p:nvPr/>
        </p:nvSpPr>
        <p:spPr>
          <a:xfrm>
            <a:off x="838200" y="1224838"/>
            <a:ext cx="10515600" cy="146061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F6C"/>
                </a:solidFill>
                <a:latin typeface="Gill Sans MT" panose="020B05020201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F6C"/>
                </a:solidFill>
                <a:latin typeface="Gill Sans MT" panose="020B05020201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F6C"/>
                </a:solidFill>
                <a:latin typeface="Gill Sans MT" panose="020B05020201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In 2018 ICT sector employed about 150,000 people </a:t>
            </a:r>
          </a:p>
          <a:p>
            <a:pPr lvl="1"/>
            <a:r>
              <a:rPr lang="en-US" dirty="0"/>
              <a:t>approx. 2.9% of all registered employees in the region</a:t>
            </a:r>
          </a:p>
          <a:p>
            <a:pPr lvl="1"/>
            <a:r>
              <a:rPr lang="en-US" dirty="0"/>
              <a:t>The number of employees is even larger if we take into consideration ICT experts employed in other companies (larger production companies, banks, government)</a:t>
            </a:r>
          </a:p>
        </p:txBody>
      </p:sp>
      <p:pic>
        <p:nvPicPr>
          <p:cNvPr id="6" name="Picture 5">
            <a:extLst>
              <a:ext uri="{FF2B5EF4-FFF2-40B4-BE49-F238E27FC236}">
                <a16:creationId xmlns:a16="http://schemas.microsoft.com/office/drawing/2014/main" id="{50FADD66-B978-4206-9E95-9969DABCCFB3}"/>
              </a:ext>
            </a:extLst>
          </p:cNvPr>
          <p:cNvPicPr>
            <a:picLocks noChangeAspect="1"/>
          </p:cNvPicPr>
          <p:nvPr/>
        </p:nvPicPr>
        <p:blipFill>
          <a:blip r:embed="rId2"/>
          <a:stretch>
            <a:fillRect/>
          </a:stretch>
        </p:blipFill>
        <p:spPr>
          <a:xfrm>
            <a:off x="627227" y="3317974"/>
            <a:ext cx="10937546" cy="2774817"/>
          </a:xfrm>
          <a:prstGeom prst="rect">
            <a:avLst/>
          </a:prstGeom>
        </p:spPr>
      </p:pic>
      <p:sp>
        <p:nvSpPr>
          <p:cNvPr id="4" name="Oval 3">
            <a:extLst>
              <a:ext uri="{FF2B5EF4-FFF2-40B4-BE49-F238E27FC236}">
                <a16:creationId xmlns:a16="http://schemas.microsoft.com/office/drawing/2014/main" id="{F89D183A-74F3-45C9-92EB-A53A9B7CE276}"/>
              </a:ext>
            </a:extLst>
          </p:cNvPr>
          <p:cNvSpPr/>
          <p:nvPr/>
        </p:nvSpPr>
        <p:spPr>
          <a:xfrm>
            <a:off x="10477850" y="3607266"/>
            <a:ext cx="1484851" cy="14596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6301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64140-2290-4960-87F3-2A84D2F5550A}"/>
              </a:ext>
            </a:extLst>
          </p:cNvPr>
          <p:cNvSpPr>
            <a:spLocks noGrp="1"/>
          </p:cNvSpPr>
          <p:nvPr>
            <p:ph type="title"/>
          </p:nvPr>
        </p:nvSpPr>
        <p:spPr/>
        <p:txBody>
          <a:bodyPr>
            <a:normAutofit/>
          </a:bodyPr>
          <a:lstStyle/>
          <a:p>
            <a:r>
              <a:rPr lang="en-US" dirty="0"/>
              <a:t>ICT in the Western Balkans Region - Labor Market</a:t>
            </a:r>
          </a:p>
        </p:txBody>
      </p:sp>
      <p:sp>
        <p:nvSpPr>
          <p:cNvPr id="3" name="Content Placeholder 2">
            <a:extLst>
              <a:ext uri="{FF2B5EF4-FFF2-40B4-BE49-F238E27FC236}">
                <a16:creationId xmlns:a16="http://schemas.microsoft.com/office/drawing/2014/main" id="{5259D6FB-6AB7-44FD-975D-52A716E5CF94}"/>
              </a:ext>
            </a:extLst>
          </p:cNvPr>
          <p:cNvSpPr>
            <a:spLocks noGrp="1"/>
          </p:cNvSpPr>
          <p:nvPr>
            <p:ph idx="1"/>
          </p:nvPr>
        </p:nvSpPr>
        <p:spPr>
          <a:xfrm>
            <a:off x="838200" y="1229032"/>
            <a:ext cx="10515600" cy="619019"/>
          </a:xfrm>
        </p:spPr>
        <p:txBody>
          <a:bodyPr>
            <a:normAutofit/>
          </a:bodyPr>
          <a:lstStyle/>
          <a:p>
            <a:r>
              <a:rPr lang="en-US" sz="2400" dirty="0"/>
              <a:t>ICT - average net wages by country (in Euro)</a:t>
            </a:r>
          </a:p>
        </p:txBody>
      </p:sp>
      <p:sp>
        <p:nvSpPr>
          <p:cNvPr id="7" name="TextBox 6">
            <a:extLst>
              <a:ext uri="{FF2B5EF4-FFF2-40B4-BE49-F238E27FC236}">
                <a16:creationId xmlns:a16="http://schemas.microsoft.com/office/drawing/2014/main" id="{C358350D-C1D0-44AF-92EA-79FDE7D265A1}"/>
              </a:ext>
            </a:extLst>
          </p:cNvPr>
          <p:cNvSpPr txBox="1"/>
          <p:nvPr/>
        </p:nvSpPr>
        <p:spPr>
          <a:xfrm>
            <a:off x="1036286" y="6338985"/>
            <a:ext cx="5768439" cy="307777"/>
          </a:xfrm>
          <a:prstGeom prst="rect">
            <a:avLst/>
          </a:prstGeom>
          <a:noFill/>
        </p:spPr>
        <p:txBody>
          <a:bodyPr wrap="none" rtlCol="0">
            <a:spAutoFit/>
          </a:bodyPr>
          <a:lstStyle/>
          <a:p>
            <a:r>
              <a:rPr lang="en-US" sz="1400" dirty="0">
                <a:solidFill>
                  <a:srgbClr val="002F6C"/>
                </a:solidFill>
              </a:rPr>
              <a:t>Sources: Individual countries’ statistical offices (online statistical databases)</a:t>
            </a:r>
          </a:p>
        </p:txBody>
      </p:sp>
      <p:sp>
        <p:nvSpPr>
          <p:cNvPr id="9" name="Content Placeholder 2">
            <a:extLst>
              <a:ext uri="{FF2B5EF4-FFF2-40B4-BE49-F238E27FC236}">
                <a16:creationId xmlns:a16="http://schemas.microsoft.com/office/drawing/2014/main" id="{970F14EF-0A0F-4998-9A1F-2646CD1A7449}"/>
              </a:ext>
            </a:extLst>
          </p:cNvPr>
          <p:cNvSpPr txBox="1">
            <a:spLocks/>
          </p:cNvSpPr>
          <p:nvPr/>
        </p:nvSpPr>
        <p:spPr>
          <a:xfrm>
            <a:off x="838200" y="4368501"/>
            <a:ext cx="10515600" cy="6190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F6C"/>
                </a:solidFill>
                <a:latin typeface="Gill Sans MT" panose="020B05020201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F6C"/>
                </a:solidFill>
                <a:latin typeface="Gill Sans MT" panose="020B05020201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F6C"/>
                </a:solidFill>
                <a:latin typeface="Gill Sans MT" panose="020B05020201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ICT - average net wages by subsector (in Euro)</a:t>
            </a:r>
          </a:p>
        </p:txBody>
      </p:sp>
      <p:pic>
        <p:nvPicPr>
          <p:cNvPr id="11" name="Picture 10">
            <a:extLst>
              <a:ext uri="{FF2B5EF4-FFF2-40B4-BE49-F238E27FC236}">
                <a16:creationId xmlns:a16="http://schemas.microsoft.com/office/drawing/2014/main" id="{94CA47CF-490D-49D5-88C1-1839CAE95698}"/>
              </a:ext>
            </a:extLst>
          </p:cNvPr>
          <p:cNvPicPr>
            <a:picLocks noChangeAspect="1"/>
          </p:cNvPicPr>
          <p:nvPr/>
        </p:nvPicPr>
        <p:blipFill>
          <a:blip r:embed="rId2"/>
          <a:stretch>
            <a:fillRect/>
          </a:stretch>
        </p:blipFill>
        <p:spPr>
          <a:xfrm>
            <a:off x="2009775" y="1596112"/>
            <a:ext cx="8172450" cy="2505075"/>
          </a:xfrm>
          <a:prstGeom prst="rect">
            <a:avLst/>
          </a:prstGeom>
        </p:spPr>
      </p:pic>
      <p:pic>
        <p:nvPicPr>
          <p:cNvPr id="12" name="Picture 11">
            <a:extLst>
              <a:ext uri="{FF2B5EF4-FFF2-40B4-BE49-F238E27FC236}">
                <a16:creationId xmlns:a16="http://schemas.microsoft.com/office/drawing/2014/main" id="{24093B61-B28D-4C37-9C9E-A4F94C16BA96}"/>
              </a:ext>
            </a:extLst>
          </p:cNvPr>
          <p:cNvPicPr>
            <a:picLocks noChangeAspect="1"/>
          </p:cNvPicPr>
          <p:nvPr/>
        </p:nvPicPr>
        <p:blipFill>
          <a:blip r:embed="rId3"/>
          <a:stretch>
            <a:fillRect/>
          </a:stretch>
        </p:blipFill>
        <p:spPr>
          <a:xfrm>
            <a:off x="2009775" y="4746394"/>
            <a:ext cx="8172450" cy="1381125"/>
          </a:xfrm>
          <a:prstGeom prst="rect">
            <a:avLst/>
          </a:prstGeom>
        </p:spPr>
      </p:pic>
    </p:spTree>
    <p:extLst>
      <p:ext uri="{BB962C8B-B14F-4D97-AF65-F5344CB8AC3E}">
        <p14:creationId xmlns:p14="http://schemas.microsoft.com/office/powerpoint/2010/main" val="1720198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1AFB3-351D-4AA6-9E0F-C09EFFB6FB02}"/>
              </a:ext>
            </a:extLst>
          </p:cNvPr>
          <p:cNvSpPr>
            <a:spLocks noGrp="1"/>
          </p:cNvSpPr>
          <p:nvPr>
            <p:ph type="title"/>
          </p:nvPr>
        </p:nvSpPr>
        <p:spPr/>
        <p:txBody>
          <a:bodyPr/>
          <a:lstStyle/>
          <a:p>
            <a:r>
              <a:rPr lang="en-US" dirty="0"/>
              <a:t>ICT Industry in the Western Balkans Region</a:t>
            </a:r>
          </a:p>
        </p:txBody>
      </p:sp>
      <p:pic>
        <p:nvPicPr>
          <p:cNvPr id="4" name="Picture 2" descr="undefined">
            <a:extLst>
              <a:ext uri="{FF2B5EF4-FFF2-40B4-BE49-F238E27FC236}">
                <a16:creationId xmlns:a16="http://schemas.microsoft.com/office/drawing/2014/main" id="{7B9D9BA7-B48C-4ABB-88D0-6BBBE64664EC}"/>
              </a:ext>
            </a:extLst>
          </p:cNvPr>
          <p:cNvPicPr>
            <a:picLocks noChangeAspect="1" noChangeArrowheads="1"/>
          </p:cNvPicPr>
          <p:nvPr/>
        </p:nvPicPr>
        <p:blipFill rotWithShape="1">
          <a:blip r:embed="rId2">
            <a:clrChange>
              <a:clrFrom>
                <a:srgbClr val="3F48CC"/>
              </a:clrFrom>
              <a:clrTo>
                <a:srgbClr val="3F48CC">
                  <a:alpha val="0"/>
                </a:srgbClr>
              </a:clrTo>
            </a:clrChange>
            <a:duotone>
              <a:prstClr val="black"/>
              <a:schemeClr val="accent1">
                <a:lumMod val="20000"/>
                <a:lumOff val="80000"/>
                <a:tint val="45000"/>
                <a:satMod val="400000"/>
              </a:schemeClr>
            </a:duotone>
            <a:extLst>
              <a:ext uri="{28A0092B-C50C-407E-A947-70E740481C1C}">
                <a14:useLocalDpi xmlns:a14="http://schemas.microsoft.com/office/drawing/2010/main" val="0"/>
              </a:ext>
            </a:extLst>
          </a:blip>
          <a:srcRect l="12269" t="4058" r="299" b="5653"/>
          <a:stretch/>
        </p:blipFill>
        <p:spPr bwMode="auto">
          <a:xfrm>
            <a:off x="2555975" y="1071126"/>
            <a:ext cx="6750039" cy="536386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C980BB3-F758-468D-98BF-D9F2BA256295}"/>
              </a:ext>
            </a:extLst>
          </p:cNvPr>
          <p:cNvSpPr txBox="1"/>
          <p:nvPr/>
        </p:nvSpPr>
        <p:spPr>
          <a:xfrm>
            <a:off x="5699154" y="1234245"/>
            <a:ext cx="3654000" cy="1569660"/>
          </a:xfrm>
          <a:prstGeom prst="rect">
            <a:avLst/>
          </a:prstGeom>
          <a:solidFill>
            <a:srgbClr val="FFFFFF">
              <a:alpha val="69804"/>
            </a:srgbClr>
          </a:solidFill>
        </p:spPr>
        <p:txBody>
          <a:bodyPr wrap="none" rtlCol="0">
            <a:spAutoFit/>
          </a:bodyPr>
          <a:lstStyle/>
          <a:p>
            <a:r>
              <a:rPr lang="en-US" sz="1600" b="1" dirty="0">
                <a:solidFill>
                  <a:srgbClr val="002060"/>
                </a:solidFill>
                <a:latin typeface="Calibri" panose="020F0502020204030204" pitchFamily="34" charset="0"/>
                <a:cs typeface="Calibri" panose="020F0502020204030204" pitchFamily="34" charset="0"/>
              </a:rPr>
              <a:t>SERBIA:</a:t>
            </a:r>
          </a:p>
          <a:p>
            <a:r>
              <a:rPr lang="en-US" sz="1600" b="1" dirty="0">
                <a:solidFill>
                  <a:srgbClr val="002060"/>
                </a:solidFill>
                <a:latin typeface="Calibri" panose="020F0502020204030204" pitchFamily="34" charset="0"/>
                <a:cs typeface="Calibri" panose="020F0502020204030204" pitchFamily="34" charset="0"/>
              </a:rPr>
              <a:t>ICT % of GDP: 4.8</a:t>
            </a:r>
          </a:p>
          <a:p>
            <a:r>
              <a:rPr lang="en-US" sz="1600" b="1" dirty="0">
                <a:solidFill>
                  <a:srgbClr val="002060"/>
                </a:solidFill>
                <a:latin typeface="Calibri" panose="020F0502020204030204" pitchFamily="34" charset="0"/>
                <a:cs typeface="Calibri" panose="020F0502020204030204" pitchFamily="34" charset="0"/>
              </a:rPr>
              <a:t>IT % of GDP: 1.9</a:t>
            </a:r>
          </a:p>
          <a:p>
            <a:r>
              <a:rPr lang="en-US" sz="1600" b="1" dirty="0">
                <a:solidFill>
                  <a:srgbClr val="002060"/>
                </a:solidFill>
                <a:latin typeface="Calibri" panose="020F0502020204030204" pitchFamily="34" charset="0"/>
                <a:cs typeface="Calibri" panose="020F0502020204030204" pitchFamily="34" charset="0"/>
              </a:rPr>
              <a:t>ICT % of all employees: 3.1% (63,935)</a:t>
            </a:r>
          </a:p>
          <a:p>
            <a:r>
              <a:rPr lang="en-US" sz="1600" b="1" dirty="0">
                <a:solidFill>
                  <a:srgbClr val="002060"/>
                </a:solidFill>
                <a:latin typeface="Calibri" panose="020F0502020204030204" pitchFamily="34" charset="0"/>
                <a:cs typeface="Calibri" panose="020F0502020204030204" pitchFamily="34" charset="0"/>
              </a:rPr>
              <a:t># of ICT companies: 4935</a:t>
            </a:r>
          </a:p>
          <a:p>
            <a:r>
              <a:rPr lang="en-US" sz="1600" b="1" dirty="0">
                <a:solidFill>
                  <a:srgbClr val="002060"/>
                </a:solidFill>
                <a:latin typeface="Calibri" panose="020F0502020204030204" pitchFamily="34" charset="0"/>
                <a:cs typeface="Calibri" panose="020F0502020204030204" pitchFamily="34" charset="0"/>
              </a:rPr>
              <a:t>ICT services exports: 1592 million $US</a:t>
            </a:r>
          </a:p>
        </p:txBody>
      </p:sp>
      <p:sp>
        <p:nvSpPr>
          <p:cNvPr id="6" name="TextBox 5">
            <a:extLst>
              <a:ext uri="{FF2B5EF4-FFF2-40B4-BE49-F238E27FC236}">
                <a16:creationId xmlns:a16="http://schemas.microsoft.com/office/drawing/2014/main" id="{2FE6B265-46CA-43C9-8204-1700F8B9EE1C}"/>
              </a:ext>
            </a:extLst>
          </p:cNvPr>
          <p:cNvSpPr txBox="1"/>
          <p:nvPr/>
        </p:nvSpPr>
        <p:spPr>
          <a:xfrm>
            <a:off x="6348843" y="4470529"/>
            <a:ext cx="3654000" cy="1569660"/>
          </a:xfrm>
          <a:prstGeom prst="rect">
            <a:avLst/>
          </a:prstGeom>
          <a:solidFill>
            <a:srgbClr val="FFFFFF">
              <a:alpha val="69804"/>
            </a:srgbClr>
          </a:solidFill>
        </p:spPr>
        <p:txBody>
          <a:bodyPr wrap="none" rtlCol="0">
            <a:spAutoFit/>
          </a:bodyPr>
          <a:lstStyle/>
          <a:p>
            <a:r>
              <a:rPr lang="en-US" sz="1600" b="1" dirty="0">
                <a:solidFill>
                  <a:srgbClr val="002060"/>
                </a:solidFill>
                <a:latin typeface="Calibri" panose="020F0502020204030204" pitchFamily="34" charset="0"/>
                <a:cs typeface="Calibri" panose="020F0502020204030204" pitchFamily="34" charset="0"/>
              </a:rPr>
              <a:t>NORTH MACEDONIA:</a:t>
            </a:r>
          </a:p>
          <a:p>
            <a:r>
              <a:rPr lang="en-US" sz="1600" b="1" dirty="0">
                <a:solidFill>
                  <a:srgbClr val="002060"/>
                </a:solidFill>
                <a:latin typeface="Calibri" panose="020F0502020204030204" pitchFamily="34" charset="0"/>
                <a:cs typeface="Calibri" panose="020F0502020204030204" pitchFamily="34" charset="0"/>
              </a:rPr>
              <a:t>ICT % of GDP: 2.9</a:t>
            </a:r>
          </a:p>
          <a:p>
            <a:r>
              <a:rPr lang="en-US" sz="1600" b="1" dirty="0">
                <a:solidFill>
                  <a:srgbClr val="002060"/>
                </a:solidFill>
                <a:latin typeface="Calibri" panose="020F0502020204030204" pitchFamily="34" charset="0"/>
                <a:cs typeface="Calibri" panose="020F0502020204030204" pitchFamily="34" charset="0"/>
              </a:rPr>
              <a:t>IT % of GDP: 1.26</a:t>
            </a:r>
          </a:p>
          <a:p>
            <a:r>
              <a:rPr lang="en-US" sz="1600" b="1" dirty="0">
                <a:solidFill>
                  <a:srgbClr val="002060"/>
                </a:solidFill>
                <a:latin typeface="Calibri" panose="020F0502020204030204" pitchFamily="34" charset="0"/>
                <a:cs typeface="Calibri" panose="020F0502020204030204" pitchFamily="34" charset="0"/>
              </a:rPr>
              <a:t>ICT % of all employees : 2.02% (15,303)</a:t>
            </a:r>
          </a:p>
          <a:p>
            <a:r>
              <a:rPr lang="en-US" sz="1600" b="1" dirty="0">
                <a:solidFill>
                  <a:srgbClr val="002060"/>
                </a:solidFill>
                <a:latin typeface="Calibri" panose="020F0502020204030204" pitchFamily="34" charset="0"/>
                <a:cs typeface="Calibri" panose="020F0502020204030204" pitchFamily="34" charset="0"/>
              </a:rPr>
              <a:t># of ICT companies: 1856</a:t>
            </a:r>
          </a:p>
          <a:p>
            <a:r>
              <a:rPr lang="en-US" sz="1600" b="1" dirty="0">
                <a:solidFill>
                  <a:srgbClr val="002060"/>
                </a:solidFill>
                <a:latin typeface="Calibri" panose="020F0502020204030204" pitchFamily="34" charset="0"/>
                <a:cs typeface="Calibri" panose="020F0502020204030204" pitchFamily="34" charset="0"/>
              </a:rPr>
              <a:t>ICT services exports: 235 million $US</a:t>
            </a:r>
          </a:p>
        </p:txBody>
      </p:sp>
      <p:sp>
        <p:nvSpPr>
          <p:cNvPr id="7" name="TextBox 6">
            <a:extLst>
              <a:ext uri="{FF2B5EF4-FFF2-40B4-BE49-F238E27FC236}">
                <a16:creationId xmlns:a16="http://schemas.microsoft.com/office/drawing/2014/main" id="{C7D657B6-13AF-4781-A728-2A5E2AD4DF3A}"/>
              </a:ext>
            </a:extLst>
          </p:cNvPr>
          <p:cNvSpPr txBox="1"/>
          <p:nvPr/>
        </p:nvSpPr>
        <p:spPr>
          <a:xfrm>
            <a:off x="2724599" y="4470529"/>
            <a:ext cx="3654000" cy="1569660"/>
          </a:xfrm>
          <a:prstGeom prst="rect">
            <a:avLst/>
          </a:prstGeom>
          <a:solidFill>
            <a:srgbClr val="FFFFFF">
              <a:alpha val="69804"/>
            </a:srgbClr>
          </a:solidFill>
        </p:spPr>
        <p:txBody>
          <a:bodyPr wrap="none" rtlCol="0">
            <a:spAutoFit/>
          </a:bodyPr>
          <a:lstStyle/>
          <a:p>
            <a:r>
              <a:rPr lang="en-US" sz="1600" b="1" dirty="0">
                <a:solidFill>
                  <a:srgbClr val="002060"/>
                </a:solidFill>
                <a:latin typeface="Calibri" panose="020F0502020204030204" pitchFamily="34" charset="0"/>
                <a:cs typeface="Calibri" panose="020F0502020204030204" pitchFamily="34" charset="0"/>
              </a:rPr>
              <a:t>ALBANIA:</a:t>
            </a:r>
          </a:p>
          <a:p>
            <a:r>
              <a:rPr lang="en-US" sz="1600" b="1" dirty="0">
                <a:solidFill>
                  <a:srgbClr val="002060"/>
                </a:solidFill>
                <a:latin typeface="Calibri" panose="020F0502020204030204" pitchFamily="34" charset="0"/>
                <a:cs typeface="Calibri" panose="020F0502020204030204" pitchFamily="34" charset="0"/>
              </a:rPr>
              <a:t>ICT % of GDP: 3.26</a:t>
            </a:r>
          </a:p>
          <a:p>
            <a:r>
              <a:rPr lang="en-US" sz="1600" b="1" dirty="0">
                <a:solidFill>
                  <a:srgbClr val="002060"/>
                </a:solidFill>
                <a:latin typeface="Calibri" panose="020F0502020204030204" pitchFamily="34" charset="0"/>
                <a:cs typeface="Calibri" panose="020F0502020204030204" pitchFamily="34" charset="0"/>
              </a:rPr>
              <a:t>IT % of GDP: 0.67</a:t>
            </a:r>
          </a:p>
          <a:p>
            <a:r>
              <a:rPr lang="en-US" sz="1600" b="1" dirty="0">
                <a:solidFill>
                  <a:srgbClr val="002060"/>
                </a:solidFill>
                <a:latin typeface="Calibri" panose="020F0502020204030204" pitchFamily="34" charset="0"/>
                <a:cs typeface="Calibri" panose="020F0502020204030204" pitchFamily="34" charset="0"/>
              </a:rPr>
              <a:t>ICT % of all employees : 2.8% (32,000 est.)</a:t>
            </a:r>
          </a:p>
          <a:p>
            <a:r>
              <a:rPr lang="en-US" sz="1600" b="1" dirty="0">
                <a:solidFill>
                  <a:srgbClr val="002060"/>
                </a:solidFill>
                <a:latin typeface="Calibri" panose="020F0502020204030204" pitchFamily="34" charset="0"/>
                <a:cs typeface="Calibri" panose="020F0502020204030204" pitchFamily="34" charset="0"/>
              </a:rPr>
              <a:t># of ICT companies: 2483</a:t>
            </a:r>
          </a:p>
          <a:p>
            <a:r>
              <a:rPr lang="en-US" sz="1600" b="1" dirty="0">
                <a:solidFill>
                  <a:srgbClr val="002060"/>
                </a:solidFill>
                <a:latin typeface="Calibri" panose="020F0502020204030204" pitchFamily="34" charset="0"/>
                <a:cs typeface="Calibri" panose="020F0502020204030204" pitchFamily="34" charset="0"/>
              </a:rPr>
              <a:t>ICT services exports: 108 million $US</a:t>
            </a:r>
          </a:p>
        </p:txBody>
      </p:sp>
      <p:sp>
        <p:nvSpPr>
          <p:cNvPr id="8" name="TextBox 7">
            <a:extLst>
              <a:ext uri="{FF2B5EF4-FFF2-40B4-BE49-F238E27FC236}">
                <a16:creationId xmlns:a16="http://schemas.microsoft.com/office/drawing/2014/main" id="{5A8F84FC-121B-4D39-87C4-72CC053D793F}"/>
              </a:ext>
            </a:extLst>
          </p:cNvPr>
          <p:cNvSpPr txBox="1"/>
          <p:nvPr/>
        </p:nvSpPr>
        <p:spPr>
          <a:xfrm>
            <a:off x="2050711" y="1234245"/>
            <a:ext cx="3654000" cy="1569660"/>
          </a:xfrm>
          <a:prstGeom prst="rect">
            <a:avLst/>
          </a:prstGeom>
          <a:solidFill>
            <a:srgbClr val="FFFFFF">
              <a:alpha val="69804"/>
            </a:srgbClr>
          </a:solidFill>
        </p:spPr>
        <p:txBody>
          <a:bodyPr wrap="none" rtlCol="0">
            <a:spAutoFit/>
          </a:bodyPr>
          <a:lstStyle/>
          <a:p>
            <a:r>
              <a:rPr lang="en-US" sz="1600" b="1" dirty="0">
                <a:solidFill>
                  <a:srgbClr val="002060"/>
                </a:solidFill>
                <a:latin typeface="Calibri" panose="020F0502020204030204" pitchFamily="34" charset="0"/>
                <a:cs typeface="Calibri" panose="020F0502020204030204" pitchFamily="34" charset="0"/>
              </a:rPr>
              <a:t>BOSNIA AND HERZEGOVINA:</a:t>
            </a:r>
          </a:p>
          <a:p>
            <a:r>
              <a:rPr lang="en-US" sz="1600" b="1" dirty="0">
                <a:solidFill>
                  <a:srgbClr val="002060"/>
                </a:solidFill>
                <a:latin typeface="Calibri" panose="020F0502020204030204" pitchFamily="34" charset="0"/>
                <a:cs typeface="Calibri" panose="020F0502020204030204" pitchFamily="34" charset="0"/>
              </a:rPr>
              <a:t>ICT % of GDP: 4.12</a:t>
            </a:r>
          </a:p>
          <a:p>
            <a:r>
              <a:rPr lang="en-US" sz="1600" b="1" dirty="0">
                <a:solidFill>
                  <a:srgbClr val="002060"/>
                </a:solidFill>
                <a:latin typeface="Calibri" panose="020F0502020204030204" pitchFamily="34" charset="0"/>
                <a:cs typeface="Calibri" panose="020F0502020204030204" pitchFamily="34" charset="0"/>
              </a:rPr>
              <a:t>IT % of GDP: 1.62</a:t>
            </a:r>
          </a:p>
          <a:p>
            <a:r>
              <a:rPr lang="en-US" sz="1600" b="1" dirty="0">
                <a:solidFill>
                  <a:srgbClr val="002060"/>
                </a:solidFill>
                <a:latin typeface="Calibri" panose="020F0502020204030204" pitchFamily="34" charset="0"/>
                <a:cs typeface="Calibri" panose="020F0502020204030204" pitchFamily="34" charset="0"/>
              </a:rPr>
              <a:t>ICT % of all employees : 3.76% (21,518)</a:t>
            </a:r>
          </a:p>
          <a:p>
            <a:r>
              <a:rPr lang="en-US" sz="1600" b="1" dirty="0">
                <a:solidFill>
                  <a:srgbClr val="002060"/>
                </a:solidFill>
                <a:latin typeface="Calibri" panose="020F0502020204030204" pitchFamily="34" charset="0"/>
                <a:cs typeface="Calibri" panose="020F0502020204030204" pitchFamily="34" charset="0"/>
              </a:rPr>
              <a:t># of ICT companies: 1468</a:t>
            </a:r>
          </a:p>
          <a:p>
            <a:r>
              <a:rPr lang="en-US" sz="1600" b="1" dirty="0">
                <a:solidFill>
                  <a:srgbClr val="002060"/>
                </a:solidFill>
                <a:latin typeface="Calibri" panose="020F0502020204030204" pitchFamily="34" charset="0"/>
                <a:cs typeface="Calibri" panose="020F0502020204030204" pitchFamily="34" charset="0"/>
              </a:rPr>
              <a:t>ICT services exports: 159 million $US</a:t>
            </a:r>
          </a:p>
        </p:txBody>
      </p:sp>
      <p:sp>
        <p:nvSpPr>
          <p:cNvPr id="9" name="TextBox 8">
            <a:extLst>
              <a:ext uri="{FF2B5EF4-FFF2-40B4-BE49-F238E27FC236}">
                <a16:creationId xmlns:a16="http://schemas.microsoft.com/office/drawing/2014/main" id="{458C1E2C-F254-47E5-B334-142A60463332}"/>
              </a:ext>
            </a:extLst>
          </p:cNvPr>
          <p:cNvSpPr txBox="1"/>
          <p:nvPr/>
        </p:nvSpPr>
        <p:spPr>
          <a:xfrm>
            <a:off x="2376225" y="2842124"/>
            <a:ext cx="3654000" cy="1569660"/>
          </a:xfrm>
          <a:prstGeom prst="rect">
            <a:avLst/>
          </a:prstGeom>
          <a:solidFill>
            <a:srgbClr val="FFFFFF">
              <a:alpha val="69804"/>
            </a:srgbClr>
          </a:solidFill>
        </p:spPr>
        <p:txBody>
          <a:bodyPr wrap="none" rtlCol="0">
            <a:spAutoFit/>
          </a:bodyPr>
          <a:lstStyle/>
          <a:p>
            <a:r>
              <a:rPr lang="en-US" sz="1600" b="1" dirty="0">
                <a:solidFill>
                  <a:srgbClr val="002060"/>
                </a:solidFill>
                <a:latin typeface="Calibri" panose="020F0502020204030204" pitchFamily="34" charset="0"/>
                <a:cs typeface="Calibri" panose="020F0502020204030204" pitchFamily="34" charset="0"/>
              </a:rPr>
              <a:t>MONTENEGRO:</a:t>
            </a:r>
          </a:p>
          <a:p>
            <a:r>
              <a:rPr lang="en-US" sz="1600" b="1" dirty="0">
                <a:solidFill>
                  <a:srgbClr val="002060"/>
                </a:solidFill>
                <a:latin typeface="Calibri" panose="020F0502020204030204" pitchFamily="34" charset="0"/>
                <a:cs typeface="Calibri" panose="020F0502020204030204" pitchFamily="34" charset="0"/>
              </a:rPr>
              <a:t>ICT % of GDP: 3.69</a:t>
            </a:r>
          </a:p>
          <a:p>
            <a:r>
              <a:rPr lang="en-US" sz="1600" b="1" dirty="0">
                <a:solidFill>
                  <a:srgbClr val="002060"/>
                </a:solidFill>
                <a:latin typeface="Calibri" panose="020F0502020204030204" pitchFamily="34" charset="0"/>
                <a:cs typeface="Calibri" panose="020F0502020204030204" pitchFamily="34" charset="0"/>
              </a:rPr>
              <a:t>IT % of GDP: n/a</a:t>
            </a:r>
          </a:p>
          <a:p>
            <a:r>
              <a:rPr lang="en-US" sz="1600" b="1" dirty="0">
                <a:solidFill>
                  <a:srgbClr val="002060"/>
                </a:solidFill>
                <a:latin typeface="Calibri" panose="020F0502020204030204" pitchFamily="34" charset="0"/>
                <a:cs typeface="Calibri" panose="020F0502020204030204" pitchFamily="34" charset="0"/>
              </a:rPr>
              <a:t>ICT % of all employees : 2.77% (5,274)</a:t>
            </a:r>
          </a:p>
          <a:p>
            <a:r>
              <a:rPr lang="en-US" sz="1600" b="1" dirty="0">
                <a:solidFill>
                  <a:srgbClr val="002060"/>
                </a:solidFill>
                <a:latin typeface="Calibri" panose="020F0502020204030204" pitchFamily="34" charset="0"/>
                <a:cs typeface="Calibri" panose="020F0502020204030204" pitchFamily="34" charset="0"/>
              </a:rPr>
              <a:t># of ICT companies: n/a</a:t>
            </a:r>
          </a:p>
          <a:p>
            <a:r>
              <a:rPr lang="en-US" sz="1600" b="1" dirty="0">
                <a:solidFill>
                  <a:srgbClr val="002060"/>
                </a:solidFill>
                <a:latin typeface="Calibri" panose="020F0502020204030204" pitchFamily="34" charset="0"/>
                <a:cs typeface="Calibri" panose="020F0502020204030204" pitchFamily="34" charset="0"/>
              </a:rPr>
              <a:t>ICT services exports: 63 million $US</a:t>
            </a:r>
          </a:p>
        </p:txBody>
      </p:sp>
      <p:sp>
        <p:nvSpPr>
          <p:cNvPr id="10" name="TextBox 9">
            <a:extLst>
              <a:ext uri="{FF2B5EF4-FFF2-40B4-BE49-F238E27FC236}">
                <a16:creationId xmlns:a16="http://schemas.microsoft.com/office/drawing/2014/main" id="{7199756D-719B-47F5-AB86-76B5424A397F}"/>
              </a:ext>
            </a:extLst>
          </p:cNvPr>
          <p:cNvSpPr txBox="1"/>
          <p:nvPr/>
        </p:nvSpPr>
        <p:spPr>
          <a:xfrm>
            <a:off x="6004280" y="2842124"/>
            <a:ext cx="3654000" cy="1569660"/>
          </a:xfrm>
          <a:prstGeom prst="rect">
            <a:avLst/>
          </a:prstGeom>
          <a:solidFill>
            <a:srgbClr val="FFFFFF">
              <a:alpha val="69804"/>
            </a:srgbClr>
          </a:solidFill>
        </p:spPr>
        <p:txBody>
          <a:bodyPr wrap="square" rtlCol="0">
            <a:spAutoFit/>
          </a:bodyPr>
          <a:lstStyle/>
          <a:p>
            <a:r>
              <a:rPr lang="en-US" sz="1600" b="1" dirty="0">
                <a:solidFill>
                  <a:srgbClr val="002060"/>
                </a:solidFill>
                <a:latin typeface="Calibri" panose="020F0502020204030204" pitchFamily="34" charset="0"/>
                <a:cs typeface="Calibri" panose="020F0502020204030204" pitchFamily="34" charset="0"/>
              </a:rPr>
              <a:t>KOSOVO:</a:t>
            </a:r>
          </a:p>
          <a:p>
            <a:r>
              <a:rPr lang="en-US" sz="1600" b="1" dirty="0">
                <a:solidFill>
                  <a:srgbClr val="002060"/>
                </a:solidFill>
                <a:latin typeface="Calibri" panose="020F0502020204030204" pitchFamily="34" charset="0"/>
                <a:cs typeface="Calibri" panose="020F0502020204030204" pitchFamily="34" charset="0"/>
              </a:rPr>
              <a:t>ICT % of GDP: 1.9</a:t>
            </a:r>
          </a:p>
          <a:p>
            <a:r>
              <a:rPr lang="en-US" sz="1600" b="1" dirty="0">
                <a:solidFill>
                  <a:srgbClr val="002060"/>
                </a:solidFill>
                <a:latin typeface="Calibri" panose="020F0502020204030204" pitchFamily="34" charset="0"/>
                <a:cs typeface="Calibri" panose="020F0502020204030204" pitchFamily="34" charset="0"/>
              </a:rPr>
              <a:t>IT % of GDP: n/a</a:t>
            </a:r>
          </a:p>
          <a:p>
            <a:r>
              <a:rPr lang="en-US" sz="1600" b="1" dirty="0">
                <a:solidFill>
                  <a:srgbClr val="002060"/>
                </a:solidFill>
                <a:latin typeface="Calibri" panose="020F0502020204030204" pitchFamily="34" charset="0"/>
                <a:cs typeface="Calibri" panose="020F0502020204030204" pitchFamily="34" charset="0"/>
              </a:rPr>
              <a:t>ICT % of all employees: n/a (9,600 est.)</a:t>
            </a:r>
          </a:p>
          <a:p>
            <a:r>
              <a:rPr lang="en-US" sz="1600" b="1" dirty="0">
                <a:solidFill>
                  <a:srgbClr val="002060"/>
                </a:solidFill>
                <a:latin typeface="Calibri" panose="020F0502020204030204" pitchFamily="34" charset="0"/>
                <a:cs typeface="Calibri" panose="020F0502020204030204" pitchFamily="34" charset="0"/>
              </a:rPr>
              <a:t># of ICT companies: 982</a:t>
            </a:r>
          </a:p>
          <a:p>
            <a:r>
              <a:rPr lang="en-US" sz="1600" b="1" dirty="0">
                <a:solidFill>
                  <a:srgbClr val="002060"/>
                </a:solidFill>
                <a:latin typeface="Calibri" panose="020F0502020204030204" pitchFamily="34" charset="0"/>
                <a:cs typeface="Calibri" panose="020F0502020204030204" pitchFamily="34" charset="0"/>
              </a:rPr>
              <a:t>ICT services exports: n/a</a:t>
            </a:r>
          </a:p>
        </p:txBody>
      </p:sp>
      <p:sp>
        <p:nvSpPr>
          <p:cNvPr id="11" name="TextBox 10">
            <a:extLst>
              <a:ext uri="{FF2B5EF4-FFF2-40B4-BE49-F238E27FC236}">
                <a16:creationId xmlns:a16="http://schemas.microsoft.com/office/drawing/2014/main" id="{1F46A4F9-91F3-450F-848F-8C50BF6283DF}"/>
              </a:ext>
            </a:extLst>
          </p:cNvPr>
          <p:cNvSpPr txBox="1"/>
          <p:nvPr/>
        </p:nvSpPr>
        <p:spPr>
          <a:xfrm>
            <a:off x="1714000" y="6240471"/>
            <a:ext cx="5768439" cy="523220"/>
          </a:xfrm>
          <a:prstGeom prst="rect">
            <a:avLst/>
          </a:prstGeom>
          <a:noFill/>
        </p:spPr>
        <p:txBody>
          <a:bodyPr wrap="none" rtlCol="0">
            <a:spAutoFit/>
          </a:bodyPr>
          <a:lstStyle/>
          <a:p>
            <a:r>
              <a:rPr lang="en-US" sz="1400" dirty="0">
                <a:solidFill>
                  <a:srgbClr val="002F6C"/>
                </a:solidFill>
              </a:rPr>
              <a:t>Sources: Individual countries’ statistical offices (online statistical databases); </a:t>
            </a:r>
          </a:p>
          <a:p>
            <a:r>
              <a:rPr lang="en-US" sz="1400" dirty="0">
                <a:solidFill>
                  <a:srgbClr val="002F6C"/>
                </a:solidFill>
              </a:rPr>
              <a:t>World Trade Organization (</a:t>
            </a:r>
            <a:r>
              <a:rPr lang="en-US" sz="1400" dirty="0">
                <a:solidFill>
                  <a:srgbClr val="002F6C"/>
                </a:solidFill>
                <a:hlinkClick r:id="rId3">
                  <a:extLst>
                    <a:ext uri="{A12FA001-AC4F-418D-AE19-62706E023703}">
                      <ahyp:hlinkClr xmlns:ahyp="http://schemas.microsoft.com/office/drawing/2018/hyperlinkcolor" val="tx"/>
                    </a:ext>
                  </a:extLst>
                </a:hlinkClick>
              </a:rPr>
              <a:t>https://data.wto.org</a:t>
            </a:r>
            <a:r>
              <a:rPr lang="en-US" sz="1400" dirty="0">
                <a:solidFill>
                  <a:srgbClr val="002F6C"/>
                </a:solidFill>
              </a:rPr>
              <a:t>) </a:t>
            </a:r>
          </a:p>
        </p:txBody>
      </p:sp>
      <p:sp>
        <p:nvSpPr>
          <p:cNvPr id="12" name="TextBox 11">
            <a:extLst>
              <a:ext uri="{FF2B5EF4-FFF2-40B4-BE49-F238E27FC236}">
                <a16:creationId xmlns:a16="http://schemas.microsoft.com/office/drawing/2014/main" id="{6BCD295D-EABE-42C4-BCEC-5D7AD6A4E965}"/>
              </a:ext>
            </a:extLst>
          </p:cNvPr>
          <p:cNvSpPr txBox="1"/>
          <p:nvPr/>
        </p:nvSpPr>
        <p:spPr>
          <a:xfrm>
            <a:off x="9245677" y="839440"/>
            <a:ext cx="1637692" cy="400110"/>
          </a:xfrm>
          <a:prstGeom prst="rect">
            <a:avLst/>
          </a:prstGeom>
          <a:noFill/>
        </p:spPr>
        <p:txBody>
          <a:bodyPr wrap="none" rtlCol="0">
            <a:spAutoFit/>
          </a:bodyPr>
          <a:lstStyle/>
          <a:p>
            <a:r>
              <a:rPr lang="en-US" sz="2000" dirty="0">
                <a:solidFill>
                  <a:srgbClr val="002F6C"/>
                </a:solidFill>
              </a:rPr>
              <a:t>Data for 2018</a:t>
            </a:r>
          </a:p>
        </p:txBody>
      </p:sp>
    </p:spTree>
    <p:extLst>
      <p:ext uri="{BB962C8B-B14F-4D97-AF65-F5344CB8AC3E}">
        <p14:creationId xmlns:p14="http://schemas.microsoft.com/office/powerpoint/2010/main" val="348569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7FC3A-8F5D-40A0-AF7A-2A83C28A6865}"/>
              </a:ext>
            </a:extLst>
          </p:cNvPr>
          <p:cNvSpPr>
            <a:spLocks noGrp="1"/>
          </p:cNvSpPr>
          <p:nvPr>
            <p:ph type="title"/>
          </p:nvPr>
        </p:nvSpPr>
        <p:spPr>
          <a:xfrm>
            <a:off x="838200" y="3056040"/>
            <a:ext cx="10515600" cy="745920"/>
          </a:xfrm>
        </p:spPr>
        <p:txBody>
          <a:bodyPr>
            <a:normAutofit/>
          </a:bodyPr>
          <a:lstStyle/>
          <a:p>
            <a:r>
              <a:rPr lang="en-US" dirty="0"/>
              <a:t>ONLINE SURVEY OF ICT COMPANIES</a:t>
            </a:r>
          </a:p>
        </p:txBody>
      </p:sp>
    </p:spTree>
    <p:extLst>
      <p:ext uri="{BB962C8B-B14F-4D97-AF65-F5344CB8AC3E}">
        <p14:creationId xmlns:p14="http://schemas.microsoft.com/office/powerpoint/2010/main" val="1067027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8CD8F-F946-4218-8DEC-F36D1751E7CE}"/>
              </a:ext>
            </a:extLst>
          </p:cNvPr>
          <p:cNvSpPr>
            <a:spLocks noGrp="1"/>
          </p:cNvSpPr>
          <p:nvPr>
            <p:ph type="title"/>
          </p:nvPr>
        </p:nvSpPr>
        <p:spPr/>
        <p:txBody>
          <a:bodyPr/>
          <a:lstStyle/>
          <a:p>
            <a:r>
              <a:rPr lang="en-US" dirty="0"/>
              <a:t>Characteristics of respondents </a:t>
            </a:r>
          </a:p>
        </p:txBody>
      </p:sp>
      <p:sp>
        <p:nvSpPr>
          <p:cNvPr id="3" name="Content Placeholder 2">
            <a:extLst>
              <a:ext uri="{FF2B5EF4-FFF2-40B4-BE49-F238E27FC236}">
                <a16:creationId xmlns:a16="http://schemas.microsoft.com/office/drawing/2014/main" id="{A523E860-F7AE-4F9E-917B-5D10988E8B3F}"/>
              </a:ext>
            </a:extLst>
          </p:cNvPr>
          <p:cNvSpPr>
            <a:spLocks noGrp="1"/>
          </p:cNvSpPr>
          <p:nvPr>
            <p:ph idx="1"/>
          </p:nvPr>
        </p:nvSpPr>
        <p:spPr>
          <a:xfrm>
            <a:off x="838200" y="1044475"/>
            <a:ext cx="10515600" cy="714172"/>
          </a:xfrm>
        </p:spPr>
        <p:txBody>
          <a:bodyPr>
            <a:normAutofit/>
          </a:bodyPr>
          <a:lstStyle/>
          <a:p>
            <a:r>
              <a:rPr lang="en-US" sz="2000" dirty="0"/>
              <a:t>134 companies surveyed (1.04% of all ICT enterprises in the WB region, or 2.06% of enterprises in the computer programming and consultancy segment)</a:t>
            </a:r>
          </a:p>
        </p:txBody>
      </p:sp>
      <p:sp>
        <p:nvSpPr>
          <p:cNvPr id="4" name="Title 1">
            <a:extLst>
              <a:ext uri="{FF2B5EF4-FFF2-40B4-BE49-F238E27FC236}">
                <a16:creationId xmlns:a16="http://schemas.microsoft.com/office/drawing/2014/main" id="{A2817B77-7BBD-4ACE-8B5C-3B6C5DD74461}"/>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grpSp>
        <p:nvGrpSpPr>
          <p:cNvPr id="14" name="Group 13">
            <a:extLst>
              <a:ext uri="{FF2B5EF4-FFF2-40B4-BE49-F238E27FC236}">
                <a16:creationId xmlns:a16="http://schemas.microsoft.com/office/drawing/2014/main" id="{9EB5BA2F-A8F0-4F3F-AB1D-F8009184E732}"/>
              </a:ext>
            </a:extLst>
          </p:cNvPr>
          <p:cNvGrpSpPr/>
          <p:nvPr/>
        </p:nvGrpSpPr>
        <p:grpSpPr>
          <a:xfrm>
            <a:off x="670420" y="1758646"/>
            <a:ext cx="8753213" cy="4861400"/>
            <a:chOff x="1635386" y="1908174"/>
            <a:chExt cx="8753213" cy="4861400"/>
          </a:xfrm>
        </p:grpSpPr>
        <p:pic>
          <p:nvPicPr>
            <p:cNvPr id="6" name="Picture 5">
              <a:extLst>
                <a:ext uri="{FF2B5EF4-FFF2-40B4-BE49-F238E27FC236}">
                  <a16:creationId xmlns:a16="http://schemas.microsoft.com/office/drawing/2014/main" id="{8384BDEF-5110-42D2-BDF9-7DFFAD7E2A0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35386" y="1908174"/>
              <a:ext cx="8753213" cy="4861400"/>
            </a:xfrm>
            <a:prstGeom prst="rect">
              <a:avLst/>
            </a:prstGeom>
            <a:noFill/>
            <a:ln>
              <a:noFill/>
            </a:ln>
          </p:spPr>
        </p:pic>
        <p:sp>
          <p:nvSpPr>
            <p:cNvPr id="7" name="TextBox 6">
              <a:extLst>
                <a:ext uri="{FF2B5EF4-FFF2-40B4-BE49-F238E27FC236}">
                  <a16:creationId xmlns:a16="http://schemas.microsoft.com/office/drawing/2014/main" id="{F803B260-7A3B-4CBA-9ECD-3B477044DC4C}"/>
                </a:ext>
              </a:extLst>
            </p:cNvPr>
            <p:cNvSpPr txBox="1"/>
            <p:nvPr/>
          </p:nvSpPr>
          <p:spPr>
            <a:xfrm>
              <a:off x="2709334" y="5475079"/>
              <a:ext cx="385042" cy="307777"/>
            </a:xfrm>
            <a:prstGeom prst="rect">
              <a:avLst/>
            </a:prstGeom>
            <a:noFill/>
          </p:spPr>
          <p:txBody>
            <a:bodyPr wrap="none" rtlCol="0">
              <a:spAutoFit/>
            </a:bodyPr>
            <a:lstStyle/>
            <a:p>
              <a:r>
                <a:rPr lang="en-US" sz="1400" dirty="0">
                  <a:solidFill>
                    <a:srgbClr val="002060"/>
                  </a:solidFill>
                </a:rPr>
                <a:t>(8)</a:t>
              </a:r>
            </a:p>
          </p:txBody>
        </p:sp>
        <p:sp>
          <p:nvSpPr>
            <p:cNvPr id="8" name="TextBox 7">
              <a:extLst>
                <a:ext uri="{FF2B5EF4-FFF2-40B4-BE49-F238E27FC236}">
                  <a16:creationId xmlns:a16="http://schemas.microsoft.com/office/drawing/2014/main" id="{27070824-1E91-4081-98D0-EA953F241794}"/>
                </a:ext>
              </a:extLst>
            </p:cNvPr>
            <p:cNvSpPr txBox="1"/>
            <p:nvPr/>
          </p:nvSpPr>
          <p:spPr>
            <a:xfrm>
              <a:off x="3742629" y="5671729"/>
              <a:ext cx="476412" cy="307777"/>
            </a:xfrm>
            <a:prstGeom prst="rect">
              <a:avLst/>
            </a:prstGeom>
            <a:noFill/>
          </p:spPr>
          <p:txBody>
            <a:bodyPr wrap="none" rtlCol="0">
              <a:spAutoFit/>
            </a:bodyPr>
            <a:lstStyle/>
            <a:p>
              <a:r>
                <a:rPr lang="en-US" sz="1400" dirty="0">
                  <a:solidFill>
                    <a:srgbClr val="002060"/>
                  </a:solidFill>
                </a:rPr>
                <a:t>(14)</a:t>
              </a:r>
            </a:p>
          </p:txBody>
        </p:sp>
        <p:sp>
          <p:nvSpPr>
            <p:cNvPr id="9" name="TextBox 8">
              <a:extLst>
                <a:ext uri="{FF2B5EF4-FFF2-40B4-BE49-F238E27FC236}">
                  <a16:creationId xmlns:a16="http://schemas.microsoft.com/office/drawing/2014/main" id="{2D381D8D-0F83-4585-AB2C-8ACCE87531DD}"/>
                </a:ext>
              </a:extLst>
            </p:cNvPr>
            <p:cNvSpPr txBox="1"/>
            <p:nvPr/>
          </p:nvSpPr>
          <p:spPr>
            <a:xfrm>
              <a:off x="4871337" y="5475078"/>
              <a:ext cx="476412" cy="307777"/>
            </a:xfrm>
            <a:prstGeom prst="rect">
              <a:avLst/>
            </a:prstGeom>
            <a:noFill/>
          </p:spPr>
          <p:txBody>
            <a:bodyPr wrap="none" rtlCol="0">
              <a:spAutoFit/>
            </a:bodyPr>
            <a:lstStyle/>
            <a:p>
              <a:r>
                <a:rPr lang="en-US" sz="1400" dirty="0">
                  <a:solidFill>
                    <a:srgbClr val="002060"/>
                  </a:solidFill>
                </a:rPr>
                <a:t>(32)</a:t>
              </a:r>
            </a:p>
          </p:txBody>
        </p:sp>
        <p:sp>
          <p:nvSpPr>
            <p:cNvPr id="10" name="TextBox 9">
              <a:extLst>
                <a:ext uri="{FF2B5EF4-FFF2-40B4-BE49-F238E27FC236}">
                  <a16:creationId xmlns:a16="http://schemas.microsoft.com/office/drawing/2014/main" id="{694A3E89-7325-4657-A8D6-60A02339FBA3}"/>
                </a:ext>
              </a:extLst>
            </p:cNvPr>
            <p:cNvSpPr txBox="1"/>
            <p:nvPr/>
          </p:nvSpPr>
          <p:spPr>
            <a:xfrm>
              <a:off x="5996002" y="5475077"/>
              <a:ext cx="476412" cy="307777"/>
            </a:xfrm>
            <a:prstGeom prst="rect">
              <a:avLst/>
            </a:prstGeom>
            <a:noFill/>
          </p:spPr>
          <p:txBody>
            <a:bodyPr wrap="none" rtlCol="0">
              <a:spAutoFit/>
            </a:bodyPr>
            <a:lstStyle/>
            <a:p>
              <a:r>
                <a:rPr lang="en-US" sz="1400" dirty="0">
                  <a:solidFill>
                    <a:srgbClr val="002060"/>
                  </a:solidFill>
                </a:rPr>
                <a:t>(15)</a:t>
              </a:r>
            </a:p>
          </p:txBody>
        </p:sp>
        <p:sp>
          <p:nvSpPr>
            <p:cNvPr id="11" name="TextBox 10">
              <a:extLst>
                <a:ext uri="{FF2B5EF4-FFF2-40B4-BE49-F238E27FC236}">
                  <a16:creationId xmlns:a16="http://schemas.microsoft.com/office/drawing/2014/main" id="{4DC2F8D2-CFD2-4E3D-8AFE-2EF59ECE67A3}"/>
                </a:ext>
              </a:extLst>
            </p:cNvPr>
            <p:cNvSpPr txBox="1"/>
            <p:nvPr/>
          </p:nvSpPr>
          <p:spPr>
            <a:xfrm>
              <a:off x="7153556" y="5671728"/>
              <a:ext cx="476412" cy="307777"/>
            </a:xfrm>
            <a:prstGeom prst="rect">
              <a:avLst/>
            </a:prstGeom>
            <a:noFill/>
          </p:spPr>
          <p:txBody>
            <a:bodyPr wrap="none" rtlCol="0">
              <a:spAutoFit/>
            </a:bodyPr>
            <a:lstStyle/>
            <a:p>
              <a:r>
                <a:rPr lang="en-US" sz="1400" dirty="0">
                  <a:solidFill>
                    <a:srgbClr val="002060"/>
                  </a:solidFill>
                </a:rPr>
                <a:t>(33)</a:t>
              </a:r>
            </a:p>
          </p:txBody>
        </p:sp>
        <p:sp>
          <p:nvSpPr>
            <p:cNvPr id="12" name="TextBox 11">
              <a:extLst>
                <a:ext uri="{FF2B5EF4-FFF2-40B4-BE49-F238E27FC236}">
                  <a16:creationId xmlns:a16="http://schemas.microsoft.com/office/drawing/2014/main" id="{FDB9F118-64E2-4CE0-B4DF-811A3C648AAA}"/>
                </a:ext>
              </a:extLst>
            </p:cNvPr>
            <p:cNvSpPr txBox="1"/>
            <p:nvPr/>
          </p:nvSpPr>
          <p:spPr>
            <a:xfrm>
              <a:off x="8278221" y="5459508"/>
              <a:ext cx="476412" cy="307777"/>
            </a:xfrm>
            <a:prstGeom prst="rect">
              <a:avLst/>
            </a:prstGeom>
            <a:noFill/>
          </p:spPr>
          <p:txBody>
            <a:bodyPr wrap="none" rtlCol="0">
              <a:spAutoFit/>
            </a:bodyPr>
            <a:lstStyle/>
            <a:p>
              <a:r>
                <a:rPr lang="en-US" sz="1400" dirty="0">
                  <a:solidFill>
                    <a:srgbClr val="002060"/>
                  </a:solidFill>
                </a:rPr>
                <a:t>(32)</a:t>
              </a:r>
            </a:p>
          </p:txBody>
        </p:sp>
        <p:sp>
          <p:nvSpPr>
            <p:cNvPr id="13" name="TextBox 12">
              <a:extLst>
                <a:ext uri="{FF2B5EF4-FFF2-40B4-BE49-F238E27FC236}">
                  <a16:creationId xmlns:a16="http://schemas.microsoft.com/office/drawing/2014/main" id="{D5B45990-3BD6-4B55-B861-8BD6FF2EA9F6}"/>
                </a:ext>
              </a:extLst>
            </p:cNvPr>
            <p:cNvSpPr txBox="1"/>
            <p:nvPr/>
          </p:nvSpPr>
          <p:spPr>
            <a:xfrm>
              <a:off x="9346447" y="5459507"/>
              <a:ext cx="567784" cy="307777"/>
            </a:xfrm>
            <a:prstGeom prst="rect">
              <a:avLst/>
            </a:prstGeom>
            <a:noFill/>
          </p:spPr>
          <p:txBody>
            <a:bodyPr wrap="none" rtlCol="0">
              <a:spAutoFit/>
            </a:bodyPr>
            <a:lstStyle/>
            <a:p>
              <a:r>
                <a:rPr lang="en-US" sz="1400" dirty="0">
                  <a:solidFill>
                    <a:srgbClr val="002060"/>
                  </a:solidFill>
                </a:rPr>
                <a:t>(134)</a:t>
              </a:r>
            </a:p>
          </p:txBody>
        </p:sp>
      </p:grpSp>
      <p:sp>
        <p:nvSpPr>
          <p:cNvPr id="15" name="Content Placeholder 2">
            <a:extLst>
              <a:ext uri="{FF2B5EF4-FFF2-40B4-BE49-F238E27FC236}">
                <a16:creationId xmlns:a16="http://schemas.microsoft.com/office/drawing/2014/main" id="{09ACA722-1BC9-486C-AFC2-2A7545905338}"/>
              </a:ext>
            </a:extLst>
          </p:cNvPr>
          <p:cNvSpPr txBox="1">
            <a:spLocks/>
          </p:cNvSpPr>
          <p:nvPr/>
        </p:nvSpPr>
        <p:spPr>
          <a:xfrm>
            <a:off x="9540380" y="2150019"/>
            <a:ext cx="2371987" cy="211997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F6C"/>
                </a:solidFill>
                <a:latin typeface="Gill Sans MT" panose="020B05020201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F6C"/>
                </a:solidFill>
                <a:latin typeface="Gill Sans MT" panose="020B05020201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F6C"/>
                </a:solidFill>
                <a:latin typeface="Gill Sans MT" panose="020B05020201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Size of surveyed companies:</a:t>
            </a:r>
          </a:p>
          <a:p>
            <a:r>
              <a:rPr lang="en-US" sz="2000" dirty="0"/>
              <a:t>30% micro (40)</a:t>
            </a:r>
          </a:p>
          <a:p>
            <a:r>
              <a:rPr lang="en-US" sz="2000" dirty="0"/>
              <a:t>51% small (69)</a:t>
            </a:r>
          </a:p>
          <a:p>
            <a:r>
              <a:rPr lang="en-US" sz="2000" dirty="0"/>
              <a:t>16% medium (22)</a:t>
            </a:r>
          </a:p>
          <a:p>
            <a:r>
              <a:rPr lang="en-US" sz="2000" dirty="0"/>
              <a:t>3% large(4)</a:t>
            </a:r>
          </a:p>
        </p:txBody>
      </p:sp>
    </p:spTree>
    <p:extLst>
      <p:ext uri="{BB962C8B-B14F-4D97-AF65-F5344CB8AC3E}">
        <p14:creationId xmlns:p14="http://schemas.microsoft.com/office/powerpoint/2010/main" val="592600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3DE29-EDA4-43BB-9649-7A4D33308416}"/>
              </a:ext>
            </a:extLst>
          </p:cNvPr>
          <p:cNvSpPr>
            <a:spLocks noGrp="1"/>
          </p:cNvSpPr>
          <p:nvPr>
            <p:ph type="title"/>
          </p:nvPr>
        </p:nvSpPr>
        <p:spPr/>
        <p:txBody>
          <a:bodyPr/>
          <a:lstStyle/>
          <a:p>
            <a:r>
              <a:rPr lang="en-US" dirty="0"/>
              <a:t>Workforce Assessment Report – ICT Industry</a:t>
            </a:r>
          </a:p>
        </p:txBody>
      </p:sp>
      <p:sp>
        <p:nvSpPr>
          <p:cNvPr id="3" name="Content Placeholder 2">
            <a:extLst>
              <a:ext uri="{FF2B5EF4-FFF2-40B4-BE49-F238E27FC236}">
                <a16:creationId xmlns:a16="http://schemas.microsoft.com/office/drawing/2014/main" id="{2F95CA00-F9BF-4EDC-BA68-6FBE3AAC5573}"/>
              </a:ext>
            </a:extLst>
          </p:cNvPr>
          <p:cNvSpPr>
            <a:spLocks noGrp="1"/>
          </p:cNvSpPr>
          <p:nvPr>
            <p:ph idx="1"/>
          </p:nvPr>
        </p:nvSpPr>
        <p:spPr/>
        <p:txBody>
          <a:bodyPr>
            <a:normAutofit/>
          </a:bodyPr>
          <a:lstStyle/>
          <a:p>
            <a:pPr marL="0" indent="0">
              <a:buNone/>
            </a:pPr>
            <a:r>
              <a:rPr lang="en-US" sz="2400" b="1" dirty="0"/>
              <a:t>Objective:</a:t>
            </a:r>
          </a:p>
          <a:p>
            <a:r>
              <a:rPr lang="en-US" sz="2400" dirty="0"/>
              <a:t>To provide a comprehensive picture of the constraints and challenges of the companies in the ICT industry, in the region of Western Balkans, in relation to skills and availability of labor they need to operate effectively and to grow and to offer recommendations for improvements.</a:t>
            </a:r>
          </a:p>
          <a:p>
            <a:pPr marL="0" indent="0">
              <a:buNone/>
            </a:pPr>
            <a:endParaRPr lang="en-US" sz="2400" dirty="0"/>
          </a:p>
          <a:p>
            <a:pPr marL="0" indent="0">
              <a:buNone/>
            </a:pPr>
            <a:r>
              <a:rPr lang="en-US" sz="2400" b="1" dirty="0"/>
              <a:t>Methodology:</a:t>
            </a:r>
          </a:p>
          <a:p>
            <a:r>
              <a:rPr lang="en-US" sz="2400" dirty="0"/>
              <a:t>Online survey of 134 ICT companies </a:t>
            </a:r>
          </a:p>
          <a:p>
            <a:r>
              <a:rPr lang="en-US" sz="2400" dirty="0"/>
              <a:t>Direct interviews with ICT companies</a:t>
            </a:r>
          </a:p>
          <a:p>
            <a:r>
              <a:rPr lang="en-US" sz="2400" dirty="0"/>
              <a:t>Direct interviews with business associations</a:t>
            </a:r>
          </a:p>
          <a:p>
            <a:r>
              <a:rPr lang="en-US" sz="2400" dirty="0"/>
              <a:t>Data from: </a:t>
            </a:r>
          </a:p>
          <a:p>
            <a:pPr lvl="1"/>
            <a:r>
              <a:rPr lang="en-US" sz="2000" dirty="0"/>
              <a:t>State Statistical Offices of Individual Countries; </a:t>
            </a:r>
          </a:p>
          <a:p>
            <a:pPr lvl="1"/>
            <a:r>
              <a:rPr lang="en-US" sz="2000" dirty="0"/>
              <a:t>Data from other available reports and studies (including WTO, World Bank etc.).</a:t>
            </a:r>
          </a:p>
          <a:p>
            <a:endParaRPr lang="en-US" sz="2400" dirty="0"/>
          </a:p>
        </p:txBody>
      </p:sp>
    </p:spTree>
    <p:extLst>
      <p:ext uri="{BB962C8B-B14F-4D97-AF65-F5344CB8AC3E}">
        <p14:creationId xmlns:p14="http://schemas.microsoft.com/office/powerpoint/2010/main" val="3156496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DE880-0BB7-49C8-9C61-130A948EEE83}"/>
              </a:ext>
            </a:extLst>
          </p:cNvPr>
          <p:cNvSpPr>
            <a:spLocks noGrp="1"/>
          </p:cNvSpPr>
          <p:nvPr>
            <p:ph type="title"/>
          </p:nvPr>
        </p:nvSpPr>
        <p:spPr/>
        <p:txBody>
          <a:bodyPr/>
          <a:lstStyle/>
          <a:p>
            <a:r>
              <a:rPr lang="en-US" dirty="0"/>
              <a:t>Main Business Activity</a:t>
            </a:r>
          </a:p>
        </p:txBody>
      </p:sp>
      <p:sp>
        <p:nvSpPr>
          <p:cNvPr id="3" name="Content Placeholder 2">
            <a:extLst>
              <a:ext uri="{FF2B5EF4-FFF2-40B4-BE49-F238E27FC236}">
                <a16:creationId xmlns:a16="http://schemas.microsoft.com/office/drawing/2014/main" id="{B9CE5462-CD59-411F-BF8C-746E0F1423D2}"/>
              </a:ext>
            </a:extLst>
          </p:cNvPr>
          <p:cNvSpPr>
            <a:spLocks noGrp="1"/>
          </p:cNvSpPr>
          <p:nvPr>
            <p:ph idx="1"/>
          </p:nvPr>
        </p:nvSpPr>
        <p:spPr>
          <a:xfrm>
            <a:off x="838200" y="1229033"/>
            <a:ext cx="10515600" cy="633324"/>
          </a:xfrm>
        </p:spPr>
        <p:txBody>
          <a:bodyPr>
            <a:normAutofit/>
          </a:bodyPr>
          <a:lstStyle/>
          <a:p>
            <a:r>
              <a:rPr lang="en-US" sz="2000" dirty="0"/>
              <a:t>Majority of surveyed companies (66%) are involved in providing ICT consulting services</a:t>
            </a:r>
          </a:p>
        </p:txBody>
      </p:sp>
      <p:sp>
        <p:nvSpPr>
          <p:cNvPr id="4" name="Title 1">
            <a:extLst>
              <a:ext uri="{FF2B5EF4-FFF2-40B4-BE49-F238E27FC236}">
                <a16:creationId xmlns:a16="http://schemas.microsoft.com/office/drawing/2014/main" id="{0BA12D86-455F-48C1-B132-0EE7ECD45670}"/>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sp>
        <p:nvSpPr>
          <p:cNvPr id="7" name="Content Placeholder 2">
            <a:extLst>
              <a:ext uri="{FF2B5EF4-FFF2-40B4-BE49-F238E27FC236}">
                <a16:creationId xmlns:a16="http://schemas.microsoft.com/office/drawing/2014/main" id="{F6FB0AF8-0BD7-4491-A67D-CF66DCB271F4}"/>
              </a:ext>
            </a:extLst>
          </p:cNvPr>
          <p:cNvSpPr txBox="1">
            <a:spLocks/>
          </p:cNvSpPr>
          <p:nvPr/>
        </p:nvSpPr>
        <p:spPr>
          <a:xfrm>
            <a:off x="8125431" y="1679338"/>
            <a:ext cx="3796717" cy="36135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F6C"/>
                </a:solidFill>
                <a:latin typeface="Gill Sans MT" panose="020B05020201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F6C"/>
                </a:solidFill>
                <a:latin typeface="Gill Sans MT" panose="020B05020201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F6C"/>
                </a:solidFill>
                <a:latin typeface="Gill Sans MT" panose="020B05020201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Most of the companies that stated to have combination of other activities (95% or 34 companies) also include ICT consulting services</a:t>
            </a:r>
          </a:p>
          <a:p>
            <a:r>
              <a:rPr lang="en-US" sz="2000" dirty="0"/>
              <a:t>The combination of main activities is more represented in the micro and small companies</a:t>
            </a:r>
          </a:p>
        </p:txBody>
      </p:sp>
      <p:pic>
        <p:nvPicPr>
          <p:cNvPr id="5" name="Picture 4">
            <a:extLst>
              <a:ext uri="{FF2B5EF4-FFF2-40B4-BE49-F238E27FC236}">
                <a16:creationId xmlns:a16="http://schemas.microsoft.com/office/drawing/2014/main" id="{85147EC4-85B3-4B2F-9A4D-C83750DB4234}"/>
              </a:ext>
            </a:extLst>
          </p:cNvPr>
          <p:cNvPicPr>
            <a:picLocks noChangeAspect="1"/>
          </p:cNvPicPr>
          <p:nvPr/>
        </p:nvPicPr>
        <p:blipFill>
          <a:blip r:embed="rId2"/>
          <a:stretch>
            <a:fillRect/>
          </a:stretch>
        </p:blipFill>
        <p:spPr>
          <a:xfrm>
            <a:off x="809243" y="1699231"/>
            <a:ext cx="7112375" cy="4434727"/>
          </a:xfrm>
          <a:prstGeom prst="rect">
            <a:avLst/>
          </a:prstGeom>
        </p:spPr>
      </p:pic>
    </p:spTree>
    <p:extLst>
      <p:ext uri="{BB962C8B-B14F-4D97-AF65-F5344CB8AC3E}">
        <p14:creationId xmlns:p14="http://schemas.microsoft.com/office/powerpoint/2010/main" val="1755988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2F8D4-6706-4C2B-BCF3-972BF27329A6}"/>
              </a:ext>
            </a:extLst>
          </p:cNvPr>
          <p:cNvSpPr>
            <a:spLocks noGrp="1"/>
          </p:cNvSpPr>
          <p:nvPr>
            <p:ph type="title"/>
          </p:nvPr>
        </p:nvSpPr>
        <p:spPr/>
        <p:txBody>
          <a:bodyPr/>
          <a:lstStyle/>
          <a:p>
            <a:r>
              <a:rPr lang="en-US" dirty="0"/>
              <a:t>Employees turnover</a:t>
            </a:r>
          </a:p>
        </p:txBody>
      </p:sp>
      <p:sp>
        <p:nvSpPr>
          <p:cNvPr id="3" name="Content Placeholder 2">
            <a:extLst>
              <a:ext uri="{FF2B5EF4-FFF2-40B4-BE49-F238E27FC236}">
                <a16:creationId xmlns:a16="http://schemas.microsoft.com/office/drawing/2014/main" id="{8EA6C690-F5C9-4FA6-BAAB-A0404B4D656F}"/>
              </a:ext>
            </a:extLst>
          </p:cNvPr>
          <p:cNvSpPr>
            <a:spLocks noGrp="1"/>
          </p:cNvSpPr>
          <p:nvPr>
            <p:ph idx="1"/>
          </p:nvPr>
        </p:nvSpPr>
        <p:spPr>
          <a:xfrm>
            <a:off x="838200" y="1229033"/>
            <a:ext cx="10515600" cy="2504068"/>
          </a:xfrm>
        </p:spPr>
        <p:txBody>
          <a:bodyPr>
            <a:normAutofit/>
          </a:bodyPr>
          <a:lstStyle/>
          <a:p>
            <a:r>
              <a:rPr lang="en-US" sz="2400" dirty="0"/>
              <a:t>5591 employees at the surveyed companies</a:t>
            </a:r>
          </a:p>
          <a:p>
            <a:pPr lvl="1"/>
            <a:r>
              <a:rPr lang="en-US" sz="2000" dirty="0"/>
              <a:t>4% of all employees in the ICT in the region, or</a:t>
            </a:r>
          </a:p>
          <a:p>
            <a:pPr lvl="1"/>
            <a:r>
              <a:rPr lang="en-US" sz="2000" dirty="0"/>
              <a:t>10% of all employees in computer programming, consultancy and related services</a:t>
            </a:r>
          </a:p>
          <a:p>
            <a:r>
              <a:rPr lang="en-US" sz="2400" dirty="0"/>
              <a:t>65% / 35% male to female ratio at the surveyed companies</a:t>
            </a:r>
          </a:p>
          <a:p>
            <a:pPr lvl="1"/>
            <a:r>
              <a:rPr lang="en-US" sz="2000" dirty="0"/>
              <a:t> tertiary education trends indicate changes in this ratio towards making the difference smaller</a:t>
            </a:r>
          </a:p>
          <a:p>
            <a:pPr marL="457200" lvl="1" indent="0">
              <a:buNone/>
            </a:pPr>
            <a:endParaRPr lang="en-US" sz="2000" dirty="0"/>
          </a:p>
        </p:txBody>
      </p:sp>
      <p:sp>
        <p:nvSpPr>
          <p:cNvPr id="4" name="Title 1">
            <a:extLst>
              <a:ext uri="{FF2B5EF4-FFF2-40B4-BE49-F238E27FC236}">
                <a16:creationId xmlns:a16="http://schemas.microsoft.com/office/drawing/2014/main" id="{D9202B36-08A8-4143-8422-D6BDB17FC5FD}"/>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6" name="Picture 5">
            <a:extLst>
              <a:ext uri="{FF2B5EF4-FFF2-40B4-BE49-F238E27FC236}">
                <a16:creationId xmlns:a16="http://schemas.microsoft.com/office/drawing/2014/main" id="{277FB0C6-E02E-42D4-9684-A3AACD6EB3AC}"/>
              </a:ext>
            </a:extLst>
          </p:cNvPr>
          <p:cNvPicPr>
            <a:picLocks noChangeAspect="1"/>
          </p:cNvPicPr>
          <p:nvPr/>
        </p:nvPicPr>
        <p:blipFill>
          <a:blip r:embed="rId2"/>
          <a:stretch>
            <a:fillRect/>
          </a:stretch>
        </p:blipFill>
        <p:spPr>
          <a:xfrm>
            <a:off x="4382898" y="3100245"/>
            <a:ext cx="7045544" cy="3567419"/>
          </a:xfrm>
          <a:prstGeom prst="rect">
            <a:avLst/>
          </a:prstGeom>
        </p:spPr>
      </p:pic>
      <p:sp>
        <p:nvSpPr>
          <p:cNvPr id="7" name="Content Placeholder 2">
            <a:extLst>
              <a:ext uri="{FF2B5EF4-FFF2-40B4-BE49-F238E27FC236}">
                <a16:creationId xmlns:a16="http://schemas.microsoft.com/office/drawing/2014/main" id="{7841C5B0-3700-47FB-A6A3-44AFC8CE9D92}"/>
              </a:ext>
            </a:extLst>
          </p:cNvPr>
          <p:cNvSpPr txBox="1">
            <a:spLocks/>
          </p:cNvSpPr>
          <p:nvPr/>
        </p:nvSpPr>
        <p:spPr>
          <a:xfrm>
            <a:off x="838200" y="3124899"/>
            <a:ext cx="3544698" cy="25040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F6C"/>
                </a:solidFill>
                <a:latin typeface="Gill Sans MT" panose="020B05020201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F6C"/>
                </a:solidFill>
                <a:latin typeface="Gill Sans MT" panose="020B05020201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F6C"/>
                </a:solidFill>
                <a:latin typeface="Gill Sans MT" panose="020B05020201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000" dirty="0"/>
              <a:t>*In the period 2014 to 2019 the ratio male/female of graduated students in ICT has changed from 60%/40% to 53%/47%.</a:t>
            </a:r>
          </a:p>
          <a:p>
            <a:pPr marL="457200" lvl="1" indent="0">
              <a:buFont typeface="Arial" panose="020B0604020202020204" pitchFamily="34" charset="0"/>
              <a:buNone/>
            </a:pPr>
            <a:endParaRPr lang="en-US" sz="2000" dirty="0"/>
          </a:p>
        </p:txBody>
      </p:sp>
      <p:sp>
        <p:nvSpPr>
          <p:cNvPr id="8" name="Content Placeholder 2">
            <a:extLst>
              <a:ext uri="{FF2B5EF4-FFF2-40B4-BE49-F238E27FC236}">
                <a16:creationId xmlns:a16="http://schemas.microsoft.com/office/drawing/2014/main" id="{453B25EA-36DC-4ADD-A29D-150722D80778}"/>
              </a:ext>
            </a:extLst>
          </p:cNvPr>
          <p:cNvSpPr txBox="1">
            <a:spLocks/>
          </p:cNvSpPr>
          <p:nvPr/>
        </p:nvSpPr>
        <p:spPr>
          <a:xfrm>
            <a:off x="591074" y="5801139"/>
            <a:ext cx="3791824" cy="8165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F6C"/>
                </a:solidFill>
                <a:latin typeface="Gill Sans MT" panose="020B05020201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F6C"/>
                </a:solidFill>
                <a:latin typeface="Gill Sans MT" panose="020B050202010402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F6C"/>
                </a:solidFill>
                <a:latin typeface="Gill Sans MT" panose="020B050202010402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F6C"/>
                </a:solidFill>
                <a:latin typeface="Gill Sans MT" panose="020B050202010402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US" sz="1200" dirty="0"/>
              <a:t>* Data for graduated students in ICT in North Macedonia (source: State Statistical Office, Annual Publications on Number of Graduated Students)</a:t>
            </a:r>
          </a:p>
          <a:p>
            <a:pPr marL="457200" lvl="1" indent="0">
              <a:buFont typeface="Arial" panose="020B0604020202020204" pitchFamily="34" charset="0"/>
              <a:buNone/>
            </a:pPr>
            <a:endParaRPr lang="en-US" sz="1200" dirty="0"/>
          </a:p>
        </p:txBody>
      </p:sp>
    </p:spTree>
    <p:extLst>
      <p:ext uri="{BB962C8B-B14F-4D97-AF65-F5344CB8AC3E}">
        <p14:creationId xmlns:p14="http://schemas.microsoft.com/office/powerpoint/2010/main" val="130400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B5D1F-1EDB-42BB-8597-530B691977EC}"/>
              </a:ext>
            </a:extLst>
          </p:cNvPr>
          <p:cNvSpPr>
            <a:spLocks noGrp="1"/>
          </p:cNvSpPr>
          <p:nvPr>
            <p:ph type="title"/>
          </p:nvPr>
        </p:nvSpPr>
        <p:spPr/>
        <p:txBody>
          <a:bodyPr/>
          <a:lstStyle/>
          <a:p>
            <a:r>
              <a:rPr lang="en-US" dirty="0"/>
              <a:t>Employees turnover</a:t>
            </a:r>
          </a:p>
        </p:txBody>
      </p:sp>
      <p:sp>
        <p:nvSpPr>
          <p:cNvPr id="3" name="Content Placeholder 2">
            <a:extLst>
              <a:ext uri="{FF2B5EF4-FFF2-40B4-BE49-F238E27FC236}">
                <a16:creationId xmlns:a16="http://schemas.microsoft.com/office/drawing/2014/main" id="{EF9CAD56-733F-4E25-9A14-A35D1C89367D}"/>
              </a:ext>
            </a:extLst>
          </p:cNvPr>
          <p:cNvSpPr>
            <a:spLocks noGrp="1"/>
          </p:cNvSpPr>
          <p:nvPr>
            <p:ph idx="1"/>
          </p:nvPr>
        </p:nvSpPr>
        <p:spPr>
          <a:xfrm>
            <a:off x="838200" y="1229033"/>
            <a:ext cx="10515600" cy="1019218"/>
          </a:xfrm>
        </p:spPr>
        <p:txBody>
          <a:bodyPr/>
          <a:lstStyle/>
          <a:p>
            <a:r>
              <a:rPr lang="en-US" dirty="0"/>
              <a:t>Use of seasonal workers was noted in 16% of the companies (21 companies)</a:t>
            </a:r>
          </a:p>
        </p:txBody>
      </p:sp>
      <p:sp>
        <p:nvSpPr>
          <p:cNvPr id="4" name="Title 1">
            <a:extLst>
              <a:ext uri="{FF2B5EF4-FFF2-40B4-BE49-F238E27FC236}">
                <a16:creationId xmlns:a16="http://schemas.microsoft.com/office/drawing/2014/main" id="{847EDB49-F816-4E40-8567-76A39D9F865E}"/>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5" name="Picture 4">
            <a:extLst>
              <a:ext uri="{FF2B5EF4-FFF2-40B4-BE49-F238E27FC236}">
                <a16:creationId xmlns:a16="http://schemas.microsoft.com/office/drawing/2014/main" id="{6558D423-998B-4C86-9DEE-6357CE2AB1C2}"/>
              </a:ext>
            </a:extLst>
          </p:cNvPr>
          <p:cNvPicPr>
            <a:picLocks noChangeAspect="1"/>
          </p:cNvPicPr>
          <p:nvPr/>
        </p:nvPicPr>
        <p:blipFill>
          <a:blip r:embed="rId2"/>
          <a:stretch>
            <a:fillRect/>
          </a:stretch>
        </p:blipFill>
        <p:spPr>
          <a:xfrm>
            <a:off x="152399" y="2195247"/>
            <a:ext cx="5850835" cy="3013684"/>
          </a:xfrm>
          <a:prstGeom prst="rect">
            <a:avLst/>
          </a:prstGeom>
        </p:spPr>
      </p:pic>
      <p:pic>
        <p:nvPicPr>
          <p:cNvPr id="7" name="Picture 6">
            <a:extLst>
              <a:ext uri="{FF2B5EF4-FFF2-40B4-BE49-F238E27FC236}">
                <a16:creationId xmlns:a16="http://schemas.microsoft.com/office/drawing/2014/main" id="{2DD95D86-341D-4F22-987F-21EE7B43EA3F}"/>
              </a:ext>
            </a:extLst>
          </p:cNvPr>
          <p:cNvPicPr>
            <a:picLocks noChangeAspect="1"/>
          </p:cNvPicPr>
          <p:nvPr/>
        </p:nvPicPr>
        <p:blipFill>
          <a:blip r:embed="rId3"/>
          <a:stretch>
            <a:fillRect/>
          </a:stretch>
        </p:blipFill>
        <p:spPr>
          <a:xfrm>
            <a:off x="6095999" y="2195247"/>
            <a:ext cx="5850834" cy="3014612"/>
          </a:xfrm>
          <a:prstGeom prst="rect">
            <a:avLst/>
          </a:prstGeom>
        </p:spPr>
      </p:pic>
    </p:spTree>
    <p:extLst>
      <p:ext uri="{BB962C8B-B14F-4D97-AF65-F5344CB8AC3E}">
        <p14:creationId xmlns:p14="http://schemas.microsoft.com/office/powerpoint/2010/main" val="1812135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F1E2A-2A2C-4CD1-A039-62CB55C7A815}"/>
              </a:ext>
            </a:extLst>
          </p:cNvPr>
          <p:cNvSpPr>
            <a:spLocks noGrp="1"/>
          </p:cNvSpPr>
          <p:nvPr>
            <p:ph type="title"/>
          </p:nvPr>
        </p:nvSpPr>
        <p:spPr/>
        <p:txBody>
          <a:bodyPr/>
          <a:lstStyle/>
          <a:p>
            <a:r>
              <a:rPr lang="en-US" dirty="0"/>
              <a:t>Sales analysis</a:t>
            </a:r>
          </a:p>
        </p:txBody>
      </p:sp>
      <p:sp>
        <p:nvSpPr>
          <p:cNvPr id="3" name="Content Placeholder 2">
            <a:extLst>
              <a:ext uri="{FF2B5EF4-FFF2-40B4-BE49-F238E27FC236}">
                <a16:creationId xmlns:a16="http://schemas.microsoft.com/office/drawing/2014/main" id="{D924C951-F4B4-493B-92DD-1CAFB16BF301}"/>
              </a:ext>
            </a:extLst>
          </p:cNvPr>
          <p:cNvSpPr>
            <a:spLocks noGrp="1"/>
          </p:cNvSpPr>
          <p:nvPr>
            <p:ph idx="1"/>
          </p:nvPr>
        </p:nvSpPr>
        <p:spPr>
          <a:xfrm>
            <a:off x="838200" y="1229033"/>
            <a:ext cx="10515600" cy="1220552"/>
          </a:xfrm>
        </p:spPr>
        <p:txBody>
          <a:bodyPr>
            <a:normAutofit/>
          </a:bodyPr>
          <a:lstStyle/>
          <a:p>
            <a:r>
              <a:rPr lang="en-US" sz="2000" dirty="0"/>
              <a:t>100 companies, or 74% of surveyed companies, stated that they export their services,</a:t>
            </a:r>
          </a:p>
          <a:p>
            <a:r>
              <a:rPr lang="en-US" sz="2000" dirty="0"/>
              <a:t>The analyzed levels of export sales indicate that the companies are either mostly focused on the domestic market or their focus is placed on the export markets</a:t>
            </a:r>
          </a:p>
          <a:p>
            <a:endParaRPr lang="en-US" sz="2000" dirty="0"/>
          </a:p>
        </p:txBody>
      </p:sp>
      <p:sp>
        <p:nvSpPr>
          <p:cNvPr id="4" name="Title 1">
            <a:extLst>
              <a:ext uri="{FF2B5EF4-FFF2-40B4-BE49-F238E27FC236}">
                <a16:creationId xmlns:a16="http://schemas.microsoft.com/office/drawing/2014/main" id="{418C77B4-7D4B-4CF5-98EB-16F0CD528B7B}"/>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10" name="Picture 9">
            <a:extLst>
              <a:ext uri="{FF2B5EF4-FFF2-40B4-BE49-F238E27FC236}">
                <a16:creationId xmlns:a16="http://schemas.microsoft.com/office/drawing/2014/main" id="{5F480C8D-588C-4A3A-9497-563181BECDE2}"/>
              </a:ext>
            </a:extLst>
          </p:cNvPr>
          <p:cNvPicPr>
            <a:picLocks noChangeAspect="1"/>
          </p:cNvPicPr>
          <p:nvPr/>
        </p:nvPicPr>
        <p:blipFill>
          <a:blip r:embed="rId2"/>
          <a:stretch>
            <a:fillRect/>
          </a:stretch>
        </p:blipFill>
        <p:spPr>
          <a:xfrm>
            <a:off x="7542807" y="2325892"/>
            <a:ext cx="4423906" cy="4169126"/>
          </a:xfrm>
          <a:prstGeom prst="rect">
            <a:avLst/>
          </a:prstGeom>
        </p:spPr>
      </p:pic>
      <p:pic>
        <p:nvPicPr>
          <p:cNvPr id="11" name="Picture 10">
            <a:extLst>
              <a:ext uri="{FF2B5EF4-FFF2-40B4-BE49-F238E27FC236}">
                <a16:creationId xmlns:a16="http://schemas.microsoft.com/office/drawing/2014/main" id="{E3FD2B5C-1F59-45AF-91A1-F55CA0CBE1AB}"/>
              </a:ext>
            </a:extLst>
          </p:cNvPr>
          <p:cNvPicPr>
            <a:picLocks noChangeAspect="1"/>
          </p:cNvPicPr>
          <p:nvPr/>
        </p:nvPicPr>
        <p:blipFill>
          <a:blip r:embed="rId3"/>
          <a:stretch>
            <a:fillRect/>
          </a:stretch>
        </p:blipFill>
        <p:spPr>
          <a:xfrm>
            <a:off x="407504" y="2325891"/>
            <a:ext cx="7024050" cy="4165049"/>
          </a:xfrm>
          <a:prstGeom prst="rect">
            <a:avLst/>
          </a:prstGeom>
        </p:spPr>
      </p:pic>
    </p:spTree>
    <p:extLst>
      <p:ext uri="{BB962C8B-B14F-4D97-AF65-F5344CB8AC3E}">
        <p14:creationId xmlns:p14="http://schemas.microsoft.com/office/powerpoint/2010/main" val="1042686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DE447-157A-4804-A1C7-C7D613D264B2}"/>
              </a:ext>
            </a:extLst>
          </p:cNvPr>
          <p:cNvSpPr>
            <a:spLocks noGrp="1"/>
          </p:cNvSpPr>
          <p:nvPr>
            <p:ph type="title"/>
          </p:nvPr>
        </p:nvSpPr>
        <p:spPr/>
        <p:txBody>
          <a:bodyPr/>
          <a:lstStyle/>
          <a:p>
            <a:r>
              <a:rPr lang="en-US" dirty="0"/>
              <a:t>Sales analysis</a:t>
            </a:r>
          </a:p>
        </p:txBody>
      </p:sp>
      <p:sp>
        <p:nvSpPr>
          <p:cNvPr id="3" name="Content Placeholder 2">
            <a:extLst>
              <a:ext uri="{FF2B5EF4-FFF2-40B4-BE49-F238E27FC236}">
                <a16:creationId xmlns:a16="http://schemas.microsoft.com/office/drawing/2014/main" id="{E273CF9F-39C1-4FD6-8A14-14CB6CBA58B9}"/>
              </a:ext>
            </a:extLst>
          </p:cNvPr>
          <p:cNvSpPr>
            <a:spLocks noGrp="1"/>
          </p:cNvSpPr>
          <p:nvPr>
            <p:ph idx="1"/>
          </p:nvPr>
        </p:nvSpPr>
        <p:spPr>
          <a:xfrm>
            <a:off x="838200" y="1229033"/>
            <a:ext cx="2869096" cy="2199968"/>
          </a:xfrm>
        </p:spPr>
        <p:txBody>
          <a:bodyPr>
            <a:normAutofit/>
          </a:bodyPr>
          <a:lstStyle/>
          <a:p>
            <a:r>
              <a:rPr lang="en-US" sz="2000" dirty="0"/>
              <a:t>Amidst the coronavirus challenge, the expectations for 2020 for the companies vary</a:t>
            </a:r>
          </a:p>
        </p:txBody>
      </p:sp>
      <p:sp>
        <p:nvSpPr>
          <p:cNvPr id="4" name="Title 1">
            <a:extLst>
              <a:ext uri="{FF2B5EF4-FFF2-40B4-BE49-F238E27FC236}">
                <a16:creationId xmlns:a16="http://schemas.microsoft.com/office/drawing/2014/main" id="{10ADE3C1-93E2-4333-B96F-F3B42A27E740}"/>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12" name="Picture 11">
            <a:extLst>
              <a:ext uri="{FF2B5EF4-FFF2-40B4-BE49-F238E27FC236}">
                <a16:creationId xmlns:a16="http://schemas.microsoft.com/office/drawing/2014/main" id="{BF566B21-8EB2-418D-B7BB-23477E98FC53}"/>
              </a:ext>
            </a:extLst>
          </p:cNvPr>
          <p:cNvPicPr>
            <a:picLocks noChangeAspect="1"/>
          </p:cNvPicPr>
          <p:nvPr/>
        </p:nvPicPr>
        <p:blipFill>
          <a:blip r:embed="rId2"/>
          <a:stretch>
            <a:fillRect/>
          </a:stretch>
        </p:blipFill>
        <p:spPr>
          <a:xfrm>
            <a:off x="8007420" y="851635"/>
            <a:ext cx="3889925" cy="3665898"/>
          </a:xfrm>
          <a:prstGeom prst="rect">
            <a:avLst/>
          </a:prstGeom>
        </p:spPr>
      </p:pic>
      <p:pic>
        <p:nvPicPr>
          <p:cNvPr id="13" name="Picture 12">
            <a:extLst>
              <a:ext uri="{FF2B5EF4-FFF2-40B4-BE49-F238E27FC236}">
                <a16:creationId xmlns:a16="http://schemas.microsoft.com/office/drawing/2014/main" id="{65588C07-F458-47DD-9064-8FF866D63DE8}"/>
              </a:ext>
            </a:extLst>
          </p:cNvPr>
          <p:cNvPicPr>
            <a:picLocks noChangeAspect="1"/>
          </p:cNvPicPr>
          <p:nvPr/>
        </p:nvPicPr>
        <p:blipFill>
          <a:blip r:embed="rId3"/>
          <a:stretch>
            <a:fillRect/>
          </a:stretch>
        </p:blipFill>
        <p:spPr>
          <a:xfrm>
            <a:off x="5185890" y="4557331"/>
            <a:ext cx="5516946" cy="2143274"/>
          </a:xfrm>
          <a:prstGeom prst="rect">
            <a:avLst/>
          </a:prstGeom>
        </p:spPr>
      </p:pic>
      <p:pic>
        <p:nvPicPr>
          <p:cNvPr id="14" name="Picture 13">
            <a:extLst>
              <a:ext uri="{FF2B5EF4-FFF2-40B4-BE49-F238E27FC236}">
                <a16:creationId xmlns:a16="http://schemas.microsoft.com/office/drawing/2014/main" id="{3609722E-B89E-48AF-BA43-5573F6387F66}"/>
              </a:ext>
            </a:extLst>
          </p:cNvPr>
          <p:cNvPicPr>
            <a:picLocks noChangeAspect="1"/>
          </p:cNvPicPr>
          <p:nvPr/>
        </p:nvPicPr>
        <p:blipFill>
          <a:blip r:embed="rId4"/>
          <a:stretch>
            <a:fillRect/>
          </a:stretch>
        </p:blipFill>
        <p:spPr>
          <a:xfrm>
            <a:off x="4054438" y="851634"/>
            <a:ext cx="3889925" cy="3663861"/>
          </a:xfrm>
          <a:prstGeom prst="rect">
            <a:avLst/>
          </a:prstGeom>
        </p:spPr>
      </p:pic>
    </p:spTree>
    <p:extLst>
      <p:ext uri="{BB962C8B-B14F-4D97-AF65-F5344CB8AC3E}">
        <p14:creationId xmlns:p14="http://schemas.microsoft.com/office/powerpoint/2010/main" val="17654297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1BB88-8222-4FC9-A827-E070975898D6}"/>
              </a:ext>
            </a:extLst>
          </p:cNvPr>
          <p:cNvSpPr>
            <a:spLocks noGrp="1"/>
          </p:cNvSpPr>
          <p:nvPr>
            <p:ph type="title"/>
          </p:nvPr>
        </p:nvSpPr>
        <p:spPr/>
        <p:txBody>
          <a:bodyPr/>
          <a:lstStyle/>
          <a:p>
            <a:r>
              <a:rPr lang="en-US" dirty="0"/>
              <a:t>Certifications in the ICT industry</a:t>
            </a:r>
          </a:p>
        </p:txBody>
      </p:sp>
      <p:sp>
        <p:nvSpPr>
          <p:cNvPr id="3" name="Content Placeholder 2">
            <a:extLst>
              <a:ext uri="{FF2B5EF4-FFF2-40B4-BE49-F238E27FC236}">
                <a16:creationId xmlns:a16="http://schemas.microsoft.com/office/drawing/2014/main" id="{92720559-FBD3-4754-B045-85EDEEDD716B}"/>
              </a:ext>
            </a:extLst>
          </p:cNvPr>
          <p:cNvSpPr>
            <a:spLocks noGrp="1"/>
          </p:cNvSpPr>
          <p:nvPr>
            <p:ph idx="1"/>
          </p:nvPr>
        </p:nvSpPr>
        <p:spPr/>
        <p:txBody>
          <a:bodyPr>
            <a:normAutofit/>
          </a:bodyPr>
          <a:lstStyle/>
          <a:p>
            <a:endParaRPr lang="en-US" sz="2400" dirty="0">
              <a:ea typeface="Times New Roman" panose="02020603050405020304" pitchFamily="18" charset="0"/>
              <a:cs typeface="GillSansMTStd-Book"/>
            </a:endParaRPr>
          </a:p>
          <a:p>
            <a:r>
              <a:rPr lang="en-US" sz="2400" dirty="0">
                <a:ea typeface="Times New Roman" panose="02020603050405020304" pitchFamily="18" charset="0"/>
                <a:cs typeface="GillSansMTStd-Book"/>
              </a:rPr>
              <a:t>In regard to certifications, m</a:t>
            </a:r>
            <a:r>
              <a:rPr lang="en-US" sz="2400" dirty="0">
                <a:effectLst/>
                <a:latin typeface="Gill Sans MT" panose="020B0502020104020203" pitchFamily="34" charset="0"/>
                <a:ea typeface="Times New Roman" panose="02020603050405020304" pitchFamily="18" charset="0"/>
                <a:cs typeface="GillSansMTStd-Book"/>
              </a:rPr>
              <a:t>ore than half of the surveyed companies (74 companies or 55% of all surveyed companies) have stated that they are certified for standards relevant for the ICT industry.</a:t>
            </a:r>
          </a:p>
          <a:p>
            <a:r>
              <a:rPr lang="en-US" sz="2400" dirty="0">
                <a:effectLst/>
                <a:latin typeface="Gill Sans MT" panose="020B0502020104020203" pitchFamily="34" charset="0"/>
                <a:ea typeface="Times New Roman" panose="02020603050405020304" pitchFamily="18" charset="0"/>
                <a:cs typeface="GillSansMTStd-Book"/>
              </a:rPr>
              <a:t>34 companies (26%) have already been certified, or are in process for certification for the quality management system ISO 9001</a:t>
            </a:r>
            <a:endParaRPr lang="en-US" sz="2400" dirty="0"/>
          </a:p>
        </p:txBody>
      </p:sp>
      <p:sp>
        <p:nvSpPr>
          <p:cNvPr id="4" name="Title 1">
            <a:extLst>
              <a:ext uri="{FF2B5EF4-FFF2-40B4-BE49-F238E27FC236}">
                <a16:creationId xmlns:a16="http://schemas.microsoft.com/office/drawing/2014/main" id="{177CF51D-FA2B-44B6-B295-0E811ACD94A4}"/>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spTree>
    <p:extLst>
      <p:ext uri="{BB962C8B-B14F-4D97-AF65-F5344CB8AC3E}">
        <p14:creationId xmlns:p14="http://schemas.microsoft.com/office/powerpoint/2010/main" val="544335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0EC24-6AFD-49B1-9E2C-3EB145A3C355}"/>
              </a:ext>
            </a:extLst>
          </p:cNvPr>
          <p:cNvSpPr>
            <a:spLocks noGrp="1"/>
          </p:cNvSpPr>
          <p:nvPr>
            <p:ph type="title"/>
          </p:nvPr>
        </p:nvSpPr>
        <p:spPr/>
        <p:txBody>
          <a:bodyPr/>
          <a:lstStyle/>
          <a:p>
            <a:r>
              <a:rPr lang="en-US" dirty="0"/>
              <a:t>Fluctuation of employees in the ICT industry</a:t>
            </a:r>
          </a:p>
        </p:txBody>
      </p:sp>
      <p:sp>
        <p:nvSpPr>
          <p:cNvPr id="3" name="Content Placeholder 2">
            <a:extLst>
              <a:ext uri="{FF2B5EF4-FFF2-40B4-BE49-F238E27FC236}">
                <a16:creationId xmlns:a16="http://schemas.microsoft.com/office/drawing/2014/main" id="{F66D628D-CF5F-4E9D-B3DC-8FC4F7A5AED1}"/>
              </a:ext>
            </a:extLst>
          </p:cNvPr>
          <p:cNvSpPr>
            <a:spLocks noGrp="1"/>
          </p:cNvSpPr>
          <p:nvPr>
            <p:ph idx="1"/>
          </p:nvPr>
        </p:nvSpPr>
        <p:spPr>
          <a:xfrm>
            <a:off x="838200" y="1229033"/>
            <a:ext cx="10515600" cy="745920"/>
          </a:xfrm>
        </p:spPr>
        <p:txBody>
          <a:bodyPr>
            <a:normAutofit fontScale="92500" lnSpcReduction="10000"/>
          </a:bodyPr>
          <a:lstStyle/>
          <a:p>
            <a:r>
              <a:rPr lang="en-US" dirty="0"/>
              <a:t>68% of the survey companies (91 companies) did not have changes in the number of employees</a:t>
            </a:r>
          </a:p>
        </p:txBody>
      </p:sp>
      <p:sp>
        <p:nvSpPr>
          <p:cNvPr id="4" name="Title 1">
            <a:extLst>
              <a:ext uri="{FF2B5EF4-FFF2-40B4-BE49-F238E27FC236}">
                <a16:creationId xmlns:a16="http://schemas.microsoft.com/office/drawing/2014/main" id="{353E6C3A-19EE-499A-AEDF-9ED3D85092E0}"/>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9" name="Picture 8">
            <a:extLst>
              <a:ext uri="{FF2B5EF4-FFF2-40B4-BE49-F238E27FC236}">
                <a16:creationId xmlns:a16="http://schemas.microsoft.com/office/drawing/2014/main" id="{A1766B8D-9F8C-43DF-B2E1-263E699142F0}"/>
              </a:ext>
            </a:extLst>
          </p:cNvPr>
          <p:cNvPicPr>
            <a:picLocks noChangeAspect="1"/>
          </p:cNvPicPr>
          <p:nvPr/>
        </p:nvPicPr>
        <p:blipFill>
          <a:blip r:embed="rId2"/>
          <a:stretch>
            <a:fillRect/>
          </a:stretch>
        </p:blipFill>
        <p:spPr>
          <a:xfrm>
            <a:off x="1840710" y="1970389"/>
            <a:ext cx="8510579" cy="4522485"/>
          </a:xfrm>
          <a:prstGeom prst="rect">
            <a:avLst/>
          </a:prstGeom>
        </p:spPr>
      </p:pic>
    </p:spTree>
    <p:extLst>
      <p:ext uri="{BB962C8B-B14F-4D97-AF65-F5344CB8AC3E}">
        <p14:creationId xmlns:p14="http://schemas.microsoft.com/office/powerpoint/2010/main" val="17720507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25025-C59A-4C3C-9DC3-AC7493AE73A0}"/>
              </a:ext>
            </a:extLst>
          </p:cNvPr>
          <p:cNvSpPr>
            <a:spLocks noGrp="1"/>
          </p:cNvSpPr>
          <p:nvPr>
            <p:ph type="title"/>
          </p:nvPr>
        </p:nvSpPr>
        <p:spPr/>
        <p:txBody>
          <a:bodyPr/>
          <a:lstStyle/>
          <a:p>
            <a:r>
              <a:rPr lang="en-US" dirty="0"/>
              <a:t>Fluctuation of employees in the ICT industry</a:t>
            </a:r>
          </a:p>
        </p:txBody>
      </p:sp>
      <p:sp>
        <p:nvSpPr>
          <p:cNvPr id="3" name="Content Placeholder 2">
            <a:extLst>
              <a:ext uri="{FF2B5EF4-FFF2-40B4-BE49-F238E27FC236}">
                <a16:creationId xmlns:a16="http://schemas.microsoft.com/office/drawing/2014/main" id="{F88206B9-A7CB-4FE4-A555-1D7F7705CA59}"/>
              </a:ext>
            </a:extLst>
          </p:cNvPr>
          <p:cNvSpPr>
            <a:spLocks noGrp="1"/>
          </p:cNvSpPr>
          <p:nvPr>
            <p:ph idx="1"/>
          </p:nvPr>
        </p:nvSpPr>
        <p:spPr>
          <a:xfrm>
            <a:off x="838200" y="1229032"/>
            <a:ext cx="10515600" cy="960495"/>
          </a:xfrm>
        </p:spPr>
        <p:txBody>
          <a:bodyPr>
            <a:noAutofit/>
          </a:bodyPr>
          <a:lstStyle/>
          <a:p>
            <a:r>
              <a:rPr lang="en-US" sz="2000" dirty="0"/>
              <a:t>43 companies (32%) had changes in number of employees in the last 12 months</a:t>
            </a:r>
          </a:p>
          <a:p>
            <a:r>
              <a:rPr lang="en-US" sz="2000" dirty="0"/>
              <a:t>The level of change in number of employees was less than 10% from the total number of employees for 49% of the companies that had changes</a:t>
            </a:r>
          </a:p>
          <a:p>
            <a:r>
              <a:rPr lang="en-US" sz="2000" dirty="0"/>
              <a:t>Finding new employees was partly or very difficult for 77% of these companies</a:t>
            </a:r>
          </a:p>
        </p:txBody>
      </p:sp>
      <p:sp>
        <p:nvSpPr>
          <p:cNvPr id="4" name="Title 1">
            <a:extLst>
              <a:ext uri="{FF2B5EF4-FFF2-40B4-BE49-F238E27FC236}">
                <a16:creationId xmlns:a16="http://schemas.microsoft.com/office/drawing/2014/main" id="{7FDC294F-E658-4A1D-8662-37A98D1E3409}"/>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13" name="Picture 12">
            <a:extLst>
              <a:ext uri="{FF2B5EF4-FFF2-40B4-BE49-F238E27FC236}">
                <a16:creationId xmlns:a16="http://schemas.microsoft.com/office/drawing/2014/main" id="{DB7DC2EC-7D2F-46CF-8FD8-3EC130F10D0B}"/>
              </a:ext>
            </a:extLst>
          </p:cNvPr>
          <p:cNvPicPr>
            <a:picLocks noChangeAspect="1"/>
          </p:cNvPicPr>
          <p:nvPr/>
        </p:nvPicPr>
        <p:blipFill>
          <a:blip r:embed="rId2"/>
          <a:stretch>
            <a:fillRect/>
          </a:stretch>
        </p:blipFill>
        <p:spPr>
          <a:xfrm>
            <a:off x="6827154" y="2667867"/>
            <a:ext cx="4433879" cy="4155739"/>
          </a:xfrm>
          <a:prstGeom prst="rect">
            <a:avLst/>
          </a:prstGeom>
        </p:spPr>
      </p:pic>
      <p:pic>
        <p:nvPicPr>
          <p:cNvPr id="20" name="Picture 19">
            <a:extLst>
              <a:ext uri="{FF2B5EF4-FFF2-40B4-BE49-F238E27FC236}">
                <a16:creationId xmlns:a16="http://schemas.microsoft.com/office/drawing/2014/main" id="{759FC0D5-30CD-4891-985B-F0602571C2B6}"/>
              </a:ext>
            </a:extLst>
          </p:cNvPr>
          <p:cNvPicPr>
            <a:picLocks noChangeAspect="1"/>
          </p:cNvPicPr>
          <p:nvPr/>
        </p:nvPicPr>
        <p:blipFill>
          <a:blip r:embed="rId3"/>
          <a:stretch>
            <a:fillRect/>
          </a:stretch>
        </p:blipFill>
        <p:spPr>
          <a:xfrm>
            <a:off x="1052081" y="2667867"/>
            <a:ext cx="5487823" cy="4155739"/>
          </a:xfrm>
          <a:prstGeom prst="rect">
            <a:avLst/>
          </a:prstGeom>
        </p:spPr>
      </p:pic>
    </p:spTree>
    <p:extLst>
      <p:ext uri="{BB962C8B-B14F-4D97-AF65-F5344CB8AC3E}">
        <p14:creationId xmlns:p14="http://schemas.microsoft.com/office/powerpoint/2010/main" val="19248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EC365FD4-1FFD-4F0A-A025-0E85C15A81DF}"/>
              </a:ext>
            </a:extLst>
          </p:cNvPr>
          <p:cNvPicPr>
            <a:picLocks noChangeAspect="1"/>
          </p:cNvPicPr>
          <p:nvPr/>
        </p:nvPicPr>
        <p:blipFill>
          <a:blip r:embed="rId2"/>
          <a:stretch>
            <a:fillRect/>
          </a:stretch>
        </p:blipFill>
        <p:spPr>
          <a:xfrm>
            <a:off x="7394026" y="3023875"/>
            <a:ext cx="4539922" cy="3418673"/>
          </a:xfrm>
          <a:prstGeom prst="rect">
            <a:avLst/>
          </a:prstGeom>
        </p:spPr>
      </p:pic>
      <p:sp>
        <p:nvSpPr>
          <p:cNvPr id="2" name="Title 1">
            <a:extLst>
              <a:ext uri="{FF2B5EF4-FFF2-40B4-BE49-F238E27FC236}">
                <a16:creationId xmlns:a16="http://schemas.microsoft.com/office/drawing/2014/main" id="{70B6BAB6-8AE9-4B07-9070-F2F4A408BF43}"/>
              </a:ext>
            </a:extLst>
          </p:cNvPr>
          <p:cNvSpPr>
            <a:spLocks noGrp="1"/>
          </p:cNvSpPr>
          <p:nvPr>
            <p:ph type="title"/>
          </p:nvPr>
        </p:nvSpPr>
        <p:spPr/>
        <p:txBody>
          <a:bodyPr/>
          <a:lstStyle/>
          <a:p>
            <a:r>
              <a:rPr lang="en-US" dirty="0"/>
              <a:t>Trainings in the ICT industry</a:t>
            </a:r>
          </a:p>
        </p:txBody>
      </p:sp>
      <p:sp>
        <p:nvSpPr>
          <p:cNvPr id="3" name="Content Placeholder 2">
            <a:extLst>
              <a:ext uri="{FF2B5EF4-FFF2-40B4-BE49-F238E27FC236}">
                <a16:creationId xmlns:a16="http://schemas.microsoft.com/office/drawing/2014/main" id="{88B642A6-6DD7-4FA5-A8F1-2AE51F10EEE8}"/>
              </a:ext>
            </a:extLst>
          </p:cNvPr>
          <p:cNvSpPr>
            <a:spLocks noGrp="1"/>
          </p:cNvSpPr>
          <p:nvPr>
            <p:ph idx="1"/>
          </p:nvPr>
        </p:nvSpPr>
        <p:spPr>
          <a:xfrm>
            <a:off x="838200" y="1229032"/>
            <a:ext cx="10515600" cy="745921"/>
          </a:xfrm>
        </p:spPr>
        <p:txBody>
          <a:bodyPr>
            <a:noAutofit/>
          </a:bodyPr>
          <a:lstStyle/>
          <a:p>
            <a:r>
              <a:rPr lang="en-US" sz="2000" dirty="0">
                <a:effectLst/>
                <a:latin typeface="Gill Sans MT" panose="020B0502020104020203" pitchFamily="34" charset="0"/>
                <a:ea typeface="Times New Roman" panose="02020603050405020304" pitchFamily="18" charset="0"/>
                <a:cs typeface="GillSansMTStd-Book"/>
              </a:rPr>
              <a:t>Trainings are important for the ICT sector.  Close to 80% of the surveyed companies stated that their employees had attended courses or trainings in the last 12 months.</a:t>
            </a:r>
          </a:p>
          <a:p>
            <a:r>
              <a:rPr lang="en-US" sz="2000" dirty="0">
                <a:effectLst/>
                <a:latin typeface="Gill Sans MT" panose="020B0502020104020203" pitchFamily="34" charset="0"/>
                <a:ea typeface="Times New Roman" panose="02020603050405020304" pitchFamily="18" charset="0"/>
                <a:cs typeface="GillSansMTStd-Book"/>
              </a:rPr>
              <a:t>The companies mostly use the training services organized by private consulting firms (31% of all answers), as well as training organized by other projects (31%).</a:t>
            </a:r>
          </a:p>
          <a:p>
            <a:r>
              <a:rPr lang="en-US" sz="2000" dirty="0">
                <a:ea typeface="Times New Roman" panose="02020603050405020304" pitchFamily="18" charset="0"/>
                <a:cs typeface="GillSansMTStd-Book"/>
              </a:rPr>
              <a:t>VET centers and Business associations are used by 14% of the surveyed companies.</a:t>
            </a:r>
            <a:endParaRPr lang="en-US" sz="2000" dirty="0">
              <a:effectLst/>
              <a:latin typeface="Gill Sans MT" panose="020B0502020104020203" pitchFamily="34" charset="0"/>
              <a:ea typeface="Times New Roman" panose="02020603050405020304" pitchFamily="18" charset="0"/>
              <a:cs typeface="GillSansMTStd-Book"/>
            </a:endParaRPr>
          </a:p>
          <a:p>
            <a:endParaRPr lang="en-US" sz="2000" dirty="0"/>
          </a:p>
        </p:txBody>
      </p:sp>
      <p:sp>
        <p:nvSpPr>
          <p:cNvPr id="4" name="Title 1">
            <a:extLst>
              <a:ext uri="{FF2B5EF4-FFF2-40B4-BE49-F238E27FC236}">
                <a16:creationId xmlns:a16="http://schemas.microsoft.com/office/drawing/2014/main" id="{75CFAE73-B53A-4400-AED7-9121B2085584}"/>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grpSp>
        <p:nvGrpSpPr>
          <p:cNvPr id="8" name="Group 7">
            <a:extLst>
              <a:ext uri="{FF2B5EF4-FFF2-40B4-BE49-F238E27FC236}">
                <a16:creationId xmlns:a16="http://schemas.microsoft.com/office/drawing/2014/main" id="{91F3E1CC-DCEC-483F-AA33-400B0B4E3BC5}"/>
              </a:ext>
            </a:extLst>
          </p:cNvPr>
          <p:cNvGrpSpPr/>
          <p:nvPr/>
        </p:nvGrpSpPr>
        <p:grpSpPr>
          <a:xfrm>
            <a:off x="118903" y="3023874"/>
            <a:ext cx="7497465" cy="3418673"/>
            <a:chOff x="2573867" y="3023875"/>
            <a:chExt cx="7763933" cy="3718346"/>
          </a:xfrm>
        </p:grpSpPr>
        <p:pic>
          <p:nvPicPr>
            <p:cNvPr id="6" name="Picture 5">
              <a:extLst>
                <a:ext uri="{FF2B5EF4-FFF2-40B4-BE49-F238E27FC236}">
                  <a16:creationId xmlns:a16="http://schemas.microsoft.com/office/drawing/2014/main" id="{1A5A1361-67A1-4BB0-B8F7-B7C9110CBD61}"/>
                </a:ext>
              </a:extLst>
            </p:cNvPr>
            <p:cNvPicPr>
              <a:picLocks noChangeAspect="1"/>
            </p:cNvPicPr>
            <p:nvPr/>
          </p:nvPicPr>
          <p:blipFill>
            <a:blip r:embed="rId3"/>
            <a:stretch>
              <a:fillRect/>
            </a:stretch>
          </p:blipFill>
          <p:spPr>
            <a:xfrm>
              <a:off x="2573867" y="3023875"/>
              <a:ext cx="7501465" cy="3718346"/>
            </a:xfrm>
            <a:prstGeom prst="rect">
              <a:avLst/>
            </a:prstGeom>
          </p:spPr>
        </p:pic>
        <p:sp>
          <p:nvSpPr>
            <p:cNvPr id="7" name="Oval 6">
              <a:extLst>
                <a:ext uri="{FF2B5EF4-FFF2-40B4-BE49-F238E27FC236}">
                  <a16:creationId xmlns:a16="http://schemas.microsoft.com/office/drawing/2014/main" id="{361833D2-586E-4798-AB23-F018F13E31D6}"/>
                </a:ext>
              </a:extLst>
            </p:cNvPr>
            <p:cNvSpPr/>
            <p:nvPr/>
          </p:nvSpPr>
          <p:spPr>
            <a:xfrm>
              <a:off x="8856133" y="4326467"/>
              <a:ext cx="1481667" cy="1549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35114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2DC20-F31C-4B33-AD07-A8BC00E6DC01}"/>
              </a:ext>
            </a:extLst>
          </p:cNvPr>
          <p:cNvSpPr>
            <a:spLocks noGrp="1"/>
          </p:cNvSpPr>
          <p:nvPr>
            <p:ph type="title"/>
          </p:nvPr>
        </p:nvSpPr>
        <p:spPr/>
        <p:txBody>
          <a:bodyPr/>
          <a:lstStyle/>
          <a:p>
            <a:r>
              <a:rPr lang="en-US" dirty="0"/>
              <a:t>Trainings in the ICT industry</a:t>
            </a:r>
          </a:p>
        </p:txBody>
      </p:sp>
      <p:sp>
        <p:nvSpPr>
          <p:cNvPr id="3" name="Content Placeholder 2">
            <a:extLst>
              <a:ext uri="{FF2B5EF4-FFF2-40B4-BE49-F238E27FC236}">
                <a16:creationId xmlns:a16="http://schemas.microsoft.com/office/drawing/2014/main" id="{CE68AF3A-17AE-4193-9D35-2A3E3A70A275}"/>
              </a:ext>
            </a:extLst>
          </p:cNvPr>
          <p:cNvSpPr>
            <a:spLocks noGrp="1"/>
          </p:cNvSpPr>
          <p:nvPr>
            <p:ph idx="1"/>
          </p:nvPr>
        </p:nvSpPr>
        <p:spPr>
          <a:xfrm>
            <a:off x="838200" y="1229032"/>
            <a:ext cx="10817994" cy="2564035"/>
          </a:xfrm>
        </p:spPr>
        <p:txBody>
          <a:bodyPr>
            <a:normAutofit/>
          </a:bodyPr>
          <a:lstStyle/>
          <a:p>
            <a:r>
              <a:rPr lang="en-US" sz="2000" dirty="0"/>
              <a:t>Companies are, in general,  satisfied with the quality of trainings organized by VET centers and universities.</a:t>
            </a:r>
          </a:p>
          <a:p>
            <a:endParaRPr lang="en-US" sz="2000" dirty="0"/>
          </a:p>
          <a:p>
            <a:endParaRPr lang="en-US" sz="2000" dirty="0"/>
          </a:p>
        </p:txBody>
      </p:sp>
      <p:sp>
        <p:nvSpPr>
          <p:cNvPr id="6" name="Title 1">
            <a:extLst>
              <a:ext uri="{FF2B5EF4-FFF2-40B4-BE49-F238E27FC236}">
                <a16:creationId xmlns:a16="http://schemas.microsoft.com/office/drawing/2014/main" id="{F478C02E-0EDD-4E0E-A005-E33B7C84F867}"/>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10" name="Picture 9">
            <a:extLst>
              <a:ext uri="{FF2B5EF4-FFF2-40B4-BE49-F238E27FC236}">
                <a16:creationId xmlns:a16="http://schemas.microsoft.com/office/drawing/2014/main" id="{7F4D7A3D-F5FD-4CB0-A89F-1D2543C8AE3B}"/>
              </a:ext>
            </a:extLst>
          </p:cNvPr>
          <p:cNvPicPr>
            <a:picLocks noChangeAspect="1"/>
          </p:cNvPicPr>
          <p:nvPr/>
        </p:nvPicPr>
        <p:blipFill>
          <a:blip r:embed="rId2"/>
          <a:stretch>
            <a:fillRect/>
          </a:stretch>
        </p:blipFill>
        <p:spPr>
          <a:xfrm>
            <a:off x="2226123" y="1926937"/>
            <a:ext cx="7447266" cy="4475294"/>
          </a:xfrm>
          <a:prstGeom prst="rect">
            <a:avLst/>
          </a:prstGeom>
        </p:spPr>
      </p:pic>
    </p:spTree>
    <p:extLst>
      <p:ext uri="{BB962C8B-B14F-4D97-AF65-F5344CB8AC3E}">
        <p14:creationId xmlns:p14="http://schemas.microsoft.com/office/powerpoint/2010/main" val="188947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2CC2B-0D9E-4D38-AC5D-3308FC7CFF6E}"/>
              </a:ext>
            </a:extLst>
          </p:cNvPr>
          <p:cNvSpPr>
            <a:spLocks noGrp="1"/>
          </p:cNvSpPr>
          <p:nvPr>
            <p:ph type="title"/>
          </p:nvPr>
        </p:nvSpPr>
        <p:spPr/>
        <p:txBody>
          <a:bodyPr/>
          <a:lstStyle/>
          <a:p>
            <a:r>
              <a:rPr lang="en-US" dirty="0"/>
              <a:t>CONTENTS</a:t>
            </a:r>
          </a:p>
        </p:txBody>
      </p:sp>
      <p:sp>
        <p:nvSpPr>
          <p:cNvPr id="3" name="Content Placeholder 2">
            <a:extLst>
              <a:ext uri="{FF2B5EF4-FFF2-40B4-BE49-F238E27FC236}">
                <a16:creationId xmlns:a16="http://schemas.microsoft.com/office/drawing/2014/main" id="{50D721F5-A8A7-4F62-AB51-11F634263EE7}"/>
              </a:ext>
            </a:extLst>
          </p:cNvPr>
          <p:cNvSpPr>
            <a:spLocks noGrp="1"/>
          </p:cNvSpPr>
          <p:nvPr>
            <p:ph idx="1"/>
          </p:nvPr>
        </p:nvSpPr>
        <p:spPr/>
        <p:txBody>
          <a:bodyPr/>
          <a:lstStyle/>
          <a:p>
            <a:r>
              <a:rPr lang="en-US" dirty="0"/>
              <a:t>ICT industry in the countries of Western Balkans Region</a:t>
            </a:r>
            <a:endParaRPr lang="mk-MK" dirty="0"/>
          </a:p>
          <a:p>
            <a:r>
              <a:rPr lang="en-US" dirty="0"/>
              <a:t>Education system</a:t>
            </a:r>
          </a:p>
          <a:p>
            <a:r>
              <a:rPr lang="en-US" dirty="0"/>
              <a:t>Online survey of ICT companies</a:t>
            </a:r>
          </a:p>
          <a:p>
            <a:r>
              <a:rPr lang="en-US" dirty="0"/>
              <a:t>Interviews</a:t>
            </a:r>
          </a:p>
          <a:p>
            <a:pPr lvl="1"/>
            <a:r>
              <a:rPr lang="en-US" dirty="0"/>
              <a:t>Experiences and challenges before the ICT companies</a:t>
            </a:r>
          </a:p>
          <a:p>
            <a:pPr lvl="1"/>
            <a:r>
              <a:rPr lang="en-US" dirty="0"/>
              <a:t>Role of the associations</a:t>
            </a:r>
          </a:p>
          <a:p>
            <a:r>
              <a:rPr lang="en-US" dirty="0"/>
              <a:t>Conclusions</a:t>
            </a:r>
          </a:p>
          <a:p>
            <a:r>
              <a:rPr lang="en-US" dirty="0"/>
              <a:t>Recommendations</a:t>
            </a:r>
          </a:p>
        </p:txBody>
      </p:sp>
    </p:spTree>
    <p:extLst>
      <p:ext uri="{BB962C8B-B14F-4D97-AF65-F5344CB8AC3E}">
        <p14:creationId xmlns:p14="http://schemas.microsoft.com/office/powerpoint/2010/main" val="8664050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894AB-7489-426B-82D6-E9D66C1CBC22}"/>
              </a:ext>
            </a:extLst>
          </p:cNvPr>
          <p:cNvSpPr>
            <a:spLocks noGrp="1"/>
          </p:cNvSpPr>
          <p:nvPr>
            <p:ph type="title"/>
          </p:nvPr>
        </p:nvSpPr>
        <p:spPr/>
        <p:txBody>
          <a:bodyPr/>
          <a:lstStyle/>
          <a:p>
            <a:r>
              <a:rPr lang="en-US" dirty="0"/>
              <a:t>Trainings in the ICT industry</a:t>
            </a:r>
          </a:p>
        </p:txBody>
      </p:sp>
      <p:sp>
        <p:nvSpPr>
          <p:cNvPr id="3" name="Content Placeholder 2">
            <a:extLst>
              <a:ext uri="{FF2B5EF4-FFF2-40B4-BE49-F238E27FC236}">
                <a16:creationId xmlns:a16="http://schemas.microsoft.com/office/drawing/2014/main" id="{3DE6A35E-02DA-4FF6-97CB-F8FEC2AC5E1E}"/>
              </a:ext>
            </a:extLst>
          </p:cNvPr>
          <p:cNvSpPr>
            <a:spLocks noGrp="1"/>
          </p:cNvSpPr>
          <p:nvPr>
            <p:ph idx="1"/>
          </p:nvPr>
        </p:nvSpPr>
        <p:spPr>
          <a:xfrm>
            <a:off x="838200" y="1229032"/>
            <a:ext cx="10515600" cy="1006168"/>
          </a:xfrm>
        </p:spPr>
        <p:txBody>
          <a:bodyPr>
            <a:normAutofit/>
          </a:bodyPr>
          <a:lstStyle/>
          <a:p>
            <a:r>
              <a:rPr lang="en-US" sz="2000" dirty="0"/>
              <a:t>Over 90% of the companies (124) stated that their employees need further professional improvements in skills within the organization’s functions and soft skills</a:t>
            </a:r>
          </a:p>
        </p:txBody>
      </p:sp>
      <p:sp>
        <p:nvSpPr>
          <p:cNvPr id="4" name="Title 1">
            <a:extLst>
              <a:ext uri="{FF2B5EF4-FFF2-40B4-BE49-F238E27FC236}">
                <a16:creationId xmlns:a16="http://schemas.microsoft.com/office/drawing/2014/main" id="{19FBCEEA-AE80-40F4-B3D2-8A491B84346D}"/>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12" name="Picture 11">
            <a:extLst>
              <a:ext uri="{FF2B5EF4-FFF2-40B4-BE49-F238E27FC236}">
                <a16:creationId xmlns:a16="http://schemas.microsoft.com/office/drawing/2014/main" id="{307F8214-B23A-4C09-8407-82CC999EBBA6}"/>
              </a:ext>
            </a:extLst>
          </p:cNvPr>
          <p:cNvPicPr>
            <a:picLocks noChangeAspect="1"/>
          </p:cNvPicPr>
          <p:nvPr/>
        </p:nvPicPr>
        <p:blipFill>
          <a:blip r:embed="rId2"/>
          <a:stretch>
            <a:fillRect/>
          </a:stretch>
        </p:blipFill>
        <p:spPr>
          <a:xfrm>
            <a:off x="6170544" y="1891939"/>
            <a:ext cx="5183256" cy="4523299"/>
          </a:xfrm>
          <a:prstGeom prst="rect">
            <a:avLst/>
          </a:prstGeom>
        </p:spPr>
      </p:pic>
      <p:pic>
        <p:nvPicPr>
          <p:cNvPr id="13" name="Picture 12">
            <a:extLst>
              <a:ext uri="{FF2B5EF4-FFF2-40B4-BE49-F238E27FC236}">
                <a16:creationId xmlns:a16="http://schemas.microsoft.com/office/drawing/2014/main" id="{22A995AB-E105-48E0-9B9A-8D0B355A63DE}"/>
              </a:ext>
            </a:extLst>
          </p:cNvPr>
          <p:cNvPicPr>
            <a:picLocks noChangeAspect="1"/>
          </p:cNvPicPr>
          <p:nvPr/>
        </p:nvPicPr>
        <p:blipFill>
          <a:blip r:embed="rId3"/>
          <a:stretch>
            <a:fillRect/>
          </a:stretch>
        </p:blipFill>
        <p:spPr>
          <a:xfrm>
            <a:off x="897467" y="1891939"/>
            <a:ext cx="5123990" cy="4506178"/>
          </a:xfrm>
          <a:prstGeom prst="rect">
            <a:avLst/>
          </a:prstGeom>
        </p:spPr>
      </p:pic>
    </p:spTree>
    <p:extLst>
      <p:ext uri="{BB962C8B-B14F-4D97-AF65-F5344CB8AC3E}">
        <p14:creationId xmlns:p14="http://schemas.microsoft.com/office/powerpoint/2010/main" val="23842259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7E8F1-1771-47CC-B2AE-699B0BC8E605}"/>
              </a:ext>
            </a:extLst>
          </p:cNvPr>
          <p:cNvSpPr>
            <a:spLocks noGrp="1"/>
          </p:cNvSpPr>
          <p:nvPr>
            <p:ph type="title"/>
          </p:nvPr>
        </p:nvSpPr>
        <p:spPr/>
        <p:txBody>
          <a:bodyPr/>
          <a:lstStyle/>
          <a:p>
            <a:r>
              <a:rPr lang="en-US" dirty="0"/>
              <a:t>Availability of labor force in the next three years</a:t>
            </a:r>
          </a:p>
        </p:txBody>
      </p:sp>
      <p:sp>
        <p:nvSpPr>
          <p:cNvPr id="3" name="Content Placeholder 2">
            <a:extLst>
              <a:ext uri="{FF2B5EF4-FFF2-40B4-BE49-F238E27FC236}">
                <a16:creationId xmlns:a16="http://schemas.microsoft.com/office/drawing/2014/main" id="{C28E71C5-351D-4C72-81E4-BFD9065ED3A7}"/>
              </a:ext>
            </a:extLst>
          </p:cNvPr>
          <p:cNvSpPr>
            <a:spLocks noGrp="1"/>
          </p:cNvSpPr>
          <p:nvPr>
            <p:ph idx="1"/>
          </p:nvPr>
        </p:nvSpPr>
        <p:spPr>
          <a:xfrm>
            <a:off x="838200" y="1229032"/>
            <a:ext cx="10515600" cy="811435"/>
          </a:xfrm>
        </p:spPr>
        <p:txBody>
          <a:bodyPr>
            <a:normAutofit/>
          </a:bodyPr>
          <a:lstStyle/>
          <a:p>
            <a:r>
              <a:rPr lang="en-US" sz="2000" dirty="0"/>
              <a:t>The companies believe there will be no competent and well-trained workforce in the next three years</a:t>
            </a:r>
          </a:p>
        </p:txBody>
      </p:sp>
      <p:sp>
        <p:nvSpPr>
          <p:cNvPr id="4" name="Title 1">
            <a:extLst>
              <a:ext uri="{FF2B5EF4-FFF2-40B4-BE49-F238E27FC236}">
                <a16:creationId xmlns:a16="http://schemas.microsoft.com/office/drawing/2014/main" id="{32BCA651-BE91-4E80-A1C3-FB8EB266DCCF}"/>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5" name="Picture 4">
            <a:extLst>
              <a:ext uri="{FF2B5EF4-FFF2-40B4-BE49-F238E27FC236}">
                <a16:creationId xmlns:a16="http://schemas.microsoft.com/office/drawing/2014/main" id="{088D864F-10F4-45FE-9093-C338344DACAB}"/>
              </a:ext>
            </a:extLst>
          </p:cNvPr>
          <p:cNvPicPr>
            <a:picLocks noChangeAspect="1"/>
          </p:cNvPicPr>
          <p:nvPr/>
        </p:nvPicPr>
        <p:blipFill>
          <a:blip r:embed="rId2"/>
          <a:stretch>
            <a:fillRect/>
          </a:stretch>
        </p:blipFill>
        <p:spPr>
          <a:xfrm>
            <a:off x="2560108" y="1895292"/>
            <a:ext cx="7071783" cy="4597582"/>
          </a:xfrm>
          <a:prstGeom prst="rect">
            <a:avLst/>
          </a:prstGeom>
        </p:spPr>
      </p:pic>
    </p:spTree>
    <p:extLst>
      <p:ext uri="{BB962C8B-B14F-4D97-AF65-F5344CB8AC3E}">
        <p14:creationId xmlns:p14="http://schemas.microsoft.com/office/powerpoint/2010/main" val="37476900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36C10-9136-442E-BD87-43CC109CDC76}"/>
              </a:ext>
            </a:extLst>
          </p:cNvPr>
          <p:cNvSpPr>
            <a:spLocks noGrp="1"/>
          </p:cNvSpPr>
          <p:nvPr>
            <p:ph type="title"/>
          </p:nvPr>
        </p:nvSpPr>
        <p:spPr/>
        <p:txBody>
          <a:bodyPr>
            <a:normAutofit fontScale="90000"/>
          </a:bodyPr>
          <a:lstStyle/>
          <a:p>
            <a:r>
              <a:rPr lang="en-US" dirty="0"/>
              <a:t>Contacts and cooperation with labor providers and internship opportunities</a:t>
            </a:r>
          </a:p>
        </p:txBody>
      </p:sp>
      <p:sp>
        <p:nvSpPr>
          <p:cNvPr id="3" name="Content Placeholder 2">
            <a:extLst>
              <a:ext uri="{FF2B5EF4-FFF2-40B4-BE49-F238E27FC236}">
                <a16:creationId xmlns:a16="http://schemas.microsoft.com/office/drawing/2014/main" id="{DDF9D164-86C3-4B63-93F2-051FCE465658}"/>
              </a:ext>
            </a:extLst>
          </p:cNvPr>
          <p:cNvSpPr>
            <a:spLocks noGrp="1"/>
          </p:cNvSpPr>
          <p:nvPr>
            <p:ph idx="1"/>
          </p:nvPr>
        </p:nvSpPr>
        <p:spPr>
          <a:xfrm>
            <a:off x="838200" y="1229032"/>
            <a:ext cx="10515600" cy="591301"/>
          </a:xfrm>
        </p:spPr>
        <p:txBody>
          <a:bodyPr>
            <a:normAutofit/>
          </a:bodyPr>
          <a:lstStyle/>
          <a:p>
            <a:r>
              <a:rPr lang="en-US" sz="2000" dirty="0"/>
              <a:t>Contacts with labor providers and internship opportunities</a:t>
            </a:r>
          </a:p>
        </p:txBody>
      </p:sp>
      <p:sp>
        <p:nvSpPr>
          <p:cNvPr id="4" name="Title 1">
            <a:extLst>
              <a:ext uri="{FF2B5EF4-FFF2-40B4-BE49-F238E27FC236}">
                <a16:creationId xmlns:a16="http://schemas.microsoft.com/office/drawing/2014/main" id="{C0635F02-D0F0-46D7-A9C7-F7A7DEA22268}"/>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8" name="Picture 7">
            <a:extLst>
              <a:ext uri="{FF2B5EF4-FFF2-40B4-BE49-F238E27FC236}">
                <a16:creationId xmlns:a16="http://schemas.microsoft.com/office/drawing/2014/main" id="{B04CBE5D-2D3C-4F1C-8840-1C9C8396A4A7}"/>
              </a:ext>
            </a:extLst>
          </p:cNvPr>
          <p:cNvPicPr>
            <a:picLocks noChangeAspect="1"/>
          </p:cNvPicPr>
          <p:nvPr/>
        </p:nvPicPr>
        <p:blipFill>
          <a:blip r:embed="rId2"/>
          <a:stretch>
            <a:fillRect/>
          </a:stretch>
        </p:blipFill>
        <p:spPr>
          <a:xfrm>
            <a:off x="3058734" y="1724081"/>
            <a:ext cx="4977251" cy="4624628"/>
          </a:xfrm>
          <a:prstGeom prst="rect">
            <a:avLst/>
          </a:prstGeom>
        </p:spPr>
      </p:pic>
    </p:spTree>
    <p:extLst>
      <p:ext uri="{BB962C8B-B14F-4D97-AF65-F5344CB8AC3E}">
        <p14:creationId xmlns:p14="http://schemas.microsoft.com/office/powerpoint/2010/main" val="42377828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D5BE5-6258-4F9F-A365-6565E6BE85A1}"/>
              </a:ext>
            </a:extLst>
          </p:cNvPr>
          <p:cNvSpPr>
            <a:spLocks noGrp="1"/>
          </p:cNvSpPr>
          <p:nvPr>
            <p:ph type="title"/>
          </p:nvPr>
        </p:nvSpPr>
        <p:spPr/>
        <p:txBody>
          <a:bodyPr/>
          <a:lstStyle/>
          <a:p>
            <a:r>
              <a:rPr lang="en-US" dirty="0"/>
              <a:t>Availability of training providers</a:t>
            </a:r>
          </a:p>
        </p:txBody>
      </p:sp>
      <p:sp>
        <p:nvSpPr>
          <p:cNvPr id="3" name="Content Placeholder 2">
            <a:extLst>
              <a:ext uri="{FF2B5EF4-FFF2-40B4-BE49-F238E27FC236}">
                <a16:creationId xmlns:a16="http://schemas.microsoft.com/office/drawing/2014/main" id="{AA024366-94D4-496F-9BA5-EA97DCD9F8ED}"/>
              </a:ext>
            </a:extLst>
          </p:cNvPr>
          <p:cNvSpPr>
            <a:spLocks noGrp="1"/>
          </p:cNvSpPr>
          <p:nvPr>
            <p:ph idx="1"/>
          </p:nvPr>
        </p:nvSpPr>
        <p:spPr>
          <a:xfrm>
            <a:off x="838200" y="1229031"/>
            <a:ext cx="10515600" cy="1123255"/>
          </a:xfrm>
        </p:spPr>
        <p:txBody>
          <a:bodyPr>
            <a:normAutofit/>
          </a:bodyPr>
          <a:lstStyle/>
          <a:p>
            <a:r>
              <a:rPr lang="en-US" sz="2000" dirty="0"/>
              <a:t>There are training providers available locally that meet the requirements of the ICT companies partly (58%);</a:t>
            </a:r>
          </a:p>
          <a:p>
            <a:r>
              <a:rPr lang="en-US" sz="2000" dirty="0"/>
              <a:t>It is very difficult to find qualified local training providers (25%).</a:t>
            </a:r>
          </a:p>
        </p:txBody>
      </p:sp>
      <p:sp>
        <p:nvSpPr>
          <p:cNvPr id="4" name="Title 1">
            <a:extLst>
              <a:ext uri="{FF2B5EF4-FFF2-40B4-BE49-F238E27FC236}">
                <a16:creationId xmlns:a16="http://schemas.microsoft.com/office/drawing/2014/main" id="{419F2AB0-F879-4EB1-B0C9-3CCDB411E1D5}"/>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5" name="Picture 4">
            <a:extLst>
              <a:ext uri="{FF2B5EF4-FFF2-40B4-BE49-F238E27FC236}">
                <a16:creationId xmlns:a16="http://schemas.microsoft.com/office/drawing/2014/main" id="{C0F49D62-B636-4828-AFF6-E8094E8A06A0}"/>
              </a:ext>
            </a:extLst>
          </p:cNvPr>
          <p:cNvPicPr>
            <a:picLocks noChangeAspect="1"/>
          </p:cNvPicPr>
          <p:nvPr/>
        </p:nvPicPr>
        <p:blipFill>
          <a:blip r:embed="rId2"/>
          <a:stretch>
            <a:fillRect/>
          </a:stretch>
        </p:blipFill>
        <p:spPr>
          <a:xfrm>
            <a:off x="1865443" y="2352286"/>
            <a:ext cx="8461113" cy="4505714"/>
          </a:xfrm>
          <a:prstGeom prst="rect">
            <a:avLst/>
          </a:prstGeom>
        </p:spPr>
      </p:pic>
    </p:spTree>
    <p:extLst>
      <p:ext uri="{BB962C8B-B14F-4D97-AF65-F5344CB8AC3E}">
        <p14:creationId xmlns:p14="http://schemas.microsoft.com/office/powerpoint/2010/main" val="41930791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24BB8-6755-4643-AEFD-B09F4BA98DEC}"/>
              </a:ext>
            </a:extLst>
          </p:cNvPr>
          <p:cNvSpPr>
            <a:spLocks noGrp="1"/>
          </p:cNvSpPr>
          <p:nvPr>
            <p:ph type="title"/>
          </p:nvPr>
        </p:nvSpPr>
        <p:spPr/>
        <p:txBody>
          <a:bodyPr>
            <a:normAutofit/>
          </a:bodyPr>
          <a:lstStyle/>
          <a:p>
            <a:r>
              <a:rPr lang="en-US" dirty="0"/>
              <a:t>Internship opportunities</a:t>
            </a:r>
          </a:p>
        </p:txBody>
      </p:sp>
      <p:sp>
        <p:nvSpPr>
          <p:cNvPr id="3" name="Content Placeholder 2">
            <a:extLst>
              <a:ext uri="{FF2B5EF4-FFF2-40B4-BE49-F238E27FC236}">
                <a16:creationId xmlns:a16="http://schemas.microsoft.com/office/drawing/2014/main" id="{4C64E878-C797-42B2-84DE-92E02C526E2B}"/>
              </a:ext>
            </a:extLst>
          </p:cNvPr>
          <p:cNvSpPr>
            <a:spLocks noGrp="1"/>
          </p:cNvSpPr>
          <p:nvPr>
            <p:ph idx="1"/>
          </p:nvPr>
        </p:nvSpPr>
        <p:spPr>
          <a:xfrm>
            <a:off x="838200" y="1229032"/>
            <a:ext cx="10515600" cy="745921"/>
          </a:xfrm>
        </p:spPr>
        <p:txBody>
          <a:bodyPr>
            <a:normAutofit fontScale="85000" lnSpcReduction="20000"/>
          </a:bodyPr>
          <a:lstStyle/>
          <a:p>
            <a:r>
              <a:rPr lang="en-US" dirty="0"/>
              <a:t>Most of the companies (88% or 118 companies) offer internships</a:t>
            </a:r>
          </a:p>
          <a:p>
            <a:r>
              <a:rPr lang="en-US" dirty="0"/>
              <a:t>The companies that do not offer internship are micro and small companies</a:t>
            </a:r>
          </a:p>
          <a:p>
            <a:pPr marL="0" indent="0">
              <a:buNone/>
            </a:pPr>
            <a:endParaRPr lang="en-US" dirty="0"/>
          </a:p>
        </p:txBody>
      </p:sp>
      <p:sp>
        <p:nvSpPr>
          <p:cNvPr id="4" name="Title 1">
            <a:extLst>
              <a:ext uri="{FF2B5EF4-FFF2-40B4-BE49-F238E27FC236}">
                <a16:creationId xmlns:a16="http://schemas.microsoft.com/office/drawing/2014/main" id="{0E54BBE3-98AD-448D-8CFA-F188710DDA03}"/>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5" name="Picture 4">
            <a:extLst>
              <a:ext uri="{FF2B5EF4-FFF2-40B4-BE49-F238E27FC236}">
                <a16:creationId xmlns:a16="http://schemas.microsoft.com/office/drawing/2014/main" id="{E4A4359D-478F-4A51-9AEB-97551C1E4495}"/>
              </a:ext>
            </a:extLst>
          </p:cNvPr>
          <p:cNvPicPr>
            <a:picLocks noChangeAspect="1"/>
          </p:cNvPicPr>
          <p:nvPr/>
        </p:nvPicPr>
        <p:blipFill>
          <a:blip r:embed="rId2"/>
          <a:stretch>
            <a:fillRect/>
          </a:stretch>
        </p:blipFill>
        <p:spPr>
          <a:xfrm>
            <a:off x="215147" y="2391113"/>
            <a:ext cx="7229261" cy="3542777"/>
          </a:xfrm>
          <a:prstGeom prst="rect">
            <a:avLst/>
          </a:prstGeom>
        </p:spPr>
      </p:pic>
      <p:pic>
        <p:nvPicPr>
          <p:cNvPr id="11" name="Picture 10">
            <a:extLst>
              <a:ext uri="{FF2B5EF4-FFF2-40B4-BE49-F238E27FC236}">
                <a16:creationId xmlns:a16="http://schemas.microsoft.com/office/drawing/2014/main" id="{B6565AAA-E1B5-4D33-ADDB-AFB9CE1D0670}"/>
              </a:ext>
            </a:extLst>
          </p:cNvPr>
          <p:cNvPicPr>
            <a:picLocks noChangeAspect="1"/>
          </p:cNvPicPr>
          <p:nvPr/>
        </p:nvPicPr>
        <p:blipFill>
          <a:blip r:embed="rId3"/>
          <a:stretch>
            <a:fillRect/>
          </a:stretch>
        </p:blipFill>
        <p:spPr>
          <a:xfrm>
            <a:off x="7560265" y="2391112"/>
            <a:ext cx="4210573" cy="3516929"/>
          </a:xfrm>
          <a:prstGeom prst="rect">
            <a:avLst/>
          </a:prstGeom>
        </p:spPr>
      </p:pic>
    </p:spTree>
    <p:extLst>
      <p:ext uri="{BB962C8B-B14F-4D97-AF65-F5344CB8AC3E}">
        <p14:creationId xmlns:p14="http://schemas.microsoft.com/office/powerpoint/2010/main" val="17237245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E70BD-0D65-495C-9E95-B0C64ABE5432}"/>
              </a:ext>
            </a:extLst>
          </p:cNvPr>
          <p:cNvSpPr>
            <a:spLocks noGrp="1"/>
          </p:cNvSpPr>
          <p:nvPr>
            <p:ph type="title"/>
          </p:nvPr>
        </p:nvSpPr>
        <p:spPr/>
        <p:txBody>
          <a:bodyPr/>
          <a:lstStyle/>
          <a:p>
            <a:r>
              <a:rPr lang="en-US" dirty="0"/>
              <a:t>Government policies and strategies</a:t>
            </a:r>
          </a:p>
        </p:txBody>
      </p:sp>
      <p:sp>
        <p:nvSpPr>
          <p:cNvPr id="3" name="Content Placeholder 2">
            <a:extLst>
              <a:ext uri="{FF2B5EF4-FFF2-40B4-BE49-F238E27FC236}">
                <a16:creationId xmlns:a16="http://schemas.microsoft.com/office/drawing/2014/main" id="{45C52A86-6025-42C8-9510-002737EC85C7}"/>
              </a:ext>
            </a:extLst>
          </p:cNvPr>
          <p:cNvSpPr>
            <a:spLocks noGrp="1"/>
          </p:cNvSpPr>
          <p:nvPr>
            <p:ph idx="1"/>
          </p:nvPr>
        </p:nvSpPr>
        <p:spPr>
          <a:xfrm>
            <a:off x="838200" y="1229033"/>
            <a:ext cx="10515600" cy="1992944"/>
          </a:xfrm>
        </p:spPr>
        <p:txBody>
          <a:bodyPr>
            <a:normAutofit/>
          </a:bodyPr>
          <a:lstStyle/>
          <a:p>
            <a:r>
              <a:rPr lang="en-US" sz="2000" dirty="0"/>
              <a:t>Most of the surveyed companies are partly familiar with current government policies and strategies </a:t>
            </a:r>
          </a:p>
          <a:p>
            <a:r>
              <a:rPr lang="en-US" sz="2000" dirty="0"/>
              <a:t>Policies and strategies partly meet the expectation or are inappropriate</a:t>
            </a:r>
          </a:p>
          <a:p>
            <a:r>
              <a:rPr lang="en-US" sz="2000" dirty="0"/>
              <a:t>Current policies and strategies are poorly designed and implemented</a:t>
            </a:r>
          </a:p>
        </p:txBody>
      </p:sp>
      <p:sp>
        <p:nvSpPr>
          <p:cNvPr id="4" name="Title 1">
            <a:extLst>
              <a:ext uri="{FF2B5EF4-FFF2-40B4-BE49-F238E27FC236}">
                <a16:creationId xmlns:a16="http://schemas.microsoft.com/office/drawing/2014/main" id="{E3F627E9-B372-4FC4-8930-082C62F1850A}"/>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6" name="Picture 5">
            <a:extLst>
              <a:ext uri="{FF2B5EF4-FFF2-40B4-BE49-F238E27FC236}">
                <a16:creationId xmlns:a16="http://schemas.microsoft.com/office/drawing/2014/main" id="{319DDE49-D1C4-47F3-8C8C-E44A8AF48637}"/>
              </a:ext>
            </a:extLst>
          </p:cNvPr>
          <p:cNvPicPr>
            <a:picLocks noChangeAspect="1"/>
          </p:cNvPicPr>
          <p:nvPr/>
        </p:nvPicPr>
        <p:blipFill>
          <a:blip r:embed="rId2"/>
          <a:stretch>
            <a:fillRect/>
          </a:stretch>
        </p:blipFill>
        <p:spPr>
          <a:xfrm>
            <a:off x="4099009" y="2751081"/>
            <a:ext cx="3674818" cy="3502800"/>
          </a:xfrm>
          <a:prstGeom prst="rect">
            <a:avLst/>
          </a:prstGeom>
        </p:spPr>
      </p:pic>
      <p:pic>
        <p:nvPicPr>
          <p:cNvPr id="8" name="Picture 7">
            <a:extLst>
              <a:ext uri="{FF2B5EF4-FFF2-40B4-BE49-F238E27FC236}">
                <a16:creationId xmlns:a16="http://schemas.microsoft.com/office/drawing/2014/main" id="{81ABE5BF-9F6B-436B-9903-9CDBD99ED9C8}"/>
              </a:ext>
            </a:extLst>
          </p:cNvPr>
          <p:cNvPicPr>
            <a:picLocks noChangeAspect="1"/>
          </p:cNvPicPr>
          <p:nvPr/>
        </p:nvPicPr>
        <p:blipFill>
          <a:blip r:embed="rId3"/>
          <a:stretch>
            <a:fillRect/>
          </a:stretch>
        </p:blipFill>
        <p:spPr>
          <a:xfrm>
            <a:off x="7921619" y="2751081"/>
            <a:ext cx="3900613" cy="3502800"/>
          </a:xfrm>
          <a:prstGeom prst="rect">
            <a:avLst/>
          </a:prstGeom>
        </p:spPr>
      </p:pic>
      <p:pic>
        <p:nvPicPr>
          <p:cNvPr id="13" name="Picture 12">
            <a:extLst>
              <a:ext uri="{FF2B5EF4-FFF2-40B4-BE49-F238E27FC236}">
                <a16:creationId xmlns:a16="http://schemas.microsoft.com/office/drawing/2014/main" id="{1D31C5FC-67C1-43EA-9A90-913142A239FD}"/>
              </a:ext>
            </a:extLst>
          </p:cNvPr>
          <p:cNvPicPr>
            <a:picLocks noChangeAspect="1"/>
          </p:cNvPicPr>
          <p:nvPr/>
        </p:nvPicPr>
        <p:blipFill>
          <a:blip r:embed="rId4"/>
          <a:stretch>
            <a:fillRect/>
          </a:stretch>
        </p:blipFill>
        <p:spPr>
          <a:xfrm>
            <a:off x="162208" y="2751081"/>
            <a:ext cx="3789009" cy="3502800"/>
          </a:xfrm>
          <a:prstGeom prst="rect">
            <a:avLst/>
          </a:prstGeom>
        </p:spPr>
      </p:pic>
    </p:spTree>
    <p:extLst>
      <p:ext uri="{BB962C8B-B14F-4D97-AF65-F5344CB8AC3E}">
        <p14:creationId xmlns:p14="http://schemas.microsoft.com/office/powerpoint/2010/main" val="26229338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7BAF2-89EA-4431-8135-3CA33A557029}"/>
              </a:ext>
            </a:extLst>
          </p:cNvPr>
          <p:cNvSpPr>
            <a:spLocks noGrp="1"/>
          </p:cNvSpPr>
          <p:nvPr>
            <p:ph type="title"/>
          </p:nvPr>
        </p:nvSpPr>
        <p:spPr/>
        <p:txBody>
          <a:bodyPr/>
          <a:lstStyle/>
          <a:p>
            <a:r>
              <a:rPr lang="en-US" dirty="0"/>
              <a:t>Popularization of jobs offered in the ICT industry</a:t>
            </a:r>
          </a:p>
        </p:txBody>
      </p:sp>
      <p:sp>
        <p:nvSpPr>
          <p:cNvPr id="3" name="Content Placeholder 2">
            <a:extLst>
              <a:ext uri="{FF2B5EF4-FFF2-40B4-BE49-F238E27FC236}">
                <a16:creationId xmlns:a16="http://schemas.microsoft.com/office/drawing/2014/main" id="{9B0961B1-C1AD-44C0-B44D-674E1564D13D}"/>
              </a:ext>
            </a:extLst>
          </p:cNvPr>
          <p:cNvSpPr>
            <a:spLocks noGrp="1"/>
          </p:cNvSpPr>
          <p:nvPr>
            <p:ph idx="1"/>
          </p:nvPr>
        </p:nvSpPr>
        <p:spPr>
          <a:xfrm>
            <a:off x="838200" y="1229032"/>
            <a:ext cx="10515600" cy="864097"/>
          </a:xfrm>
        </p:spPr>
        <p:txBody>
          <a:bodyPr>
            <a:noAutofit/>
          </a:bodyPr>
          <a:lstStyle/>
          <a:p>
            <a:r>
              <a:rPr lang="en-US" sz="2000" dirty="0"/>
              <a:t>Internships and practical work (36%)</a:t>
            </a:r>
          </a:p>
          <a:p>
            <a:r>
              <a:rPr lang="en-US" sz="2000" dirty="0"/>
              <a:t>Career fairs or fairs for vocational education and training (28%)</a:t>
            </a:r>
          </a:p>
        </p:txBody>
      </p:sp>
      <p:sp>
        <p:nvSpPr>
          <p:cNvPr id="5" name="Title 1">
            <a:extLst>
              <a:ext uri="{FF2B5EF4-FFF2-40B4-BE49-F238E27FC236}">
                <a16:creationId xmlns:a16="http://schemas.microsoft.com/office/drawing/2014/main" id="{D85992DF-0441-4AD6-ACDC-EE10BC2A5FAC}"/>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pic>
        <p:nvPicPr>
          <p:cNvPr id="4" name="Picture 3">
            <a:extLst>
              <a:ext uri="{FF2B5EF4-FFF2-40B4-BE49-F238E27FC236}">
                <a16:creationId xmlns:a16="http://schemas.microsoft.com/office/drawing/2014/main" id="{EF52DDF1-2902-4720-902A-9BFF18FE305E}"/>
              </a:ext>
            </a:extLst>
          </p:cNvPr>
          <p:cNvPicPr>
            <a:picLocks noChangeAspect="1"/>
          </p:cNvPicPr>
          <p:nvPr/>
        </p:nvPicPr>
        <p:blipFill>
          <a:blip r:embed="rId2"/>
          <a:stretch>
            <a:fillRect/>
          </a:stretch>
        </p:blipFill>
        <p:spPr>
          <a:xfrm>
            <a:off x="3778588" y="2093129"/>
            <a:ext cx="4634823" cy="4253217"/>
          </a:xfrm>
          <a:prstGeom prst="rect">
            <a:avLst/>
          </a:prstGeom>
        </p:spPr>
      </p:pic>
    </p:spTree>
    <p:extLst>
      <p:ext uri="{BB962C8B-B14F-4D97-AF65-F5344CB8AC3E}">
        <p14:creationId xmlns:p14="http://schemas.microsoft.com/office/powerpoint/2010/main" val="25675433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FAFF1-CA19-4CFA-A460-85A9325A9203}"/>
              </a:ext>
            </a:extLst>
          </p:cNvPr>
          <p:cNvSpPr>
            <a:spLocks noGrp="1"/>
          </p:cNvSpPr>
          <p:nvPr>
            <p:ph type="title"/>
          </p:nvPr>
        </p:nvSpPr>
        <p:spPr/>
        <p:txBody>
          <a:bodyPr/>
          <a:lstStyle/>
          <a:p>
            <a:r>
              <a:rPr lang="en-US" dirty="0"/>
              <a:t>Other comments</a:t>
            </a:r>
          </a:p>
        </p:txBody>
      </p:sp>
      <p:sp>
        <p:nvSpPr>
          <p:cNvPr id="3" name="Content Placeholder 2">
            <a:extLst>
              <a:ext uri="{FF2B5EF4-FFF2-40B4-BE49-F238E27FC236}">
                <a16:creationId xmlns:a16="http://schemas.microsoft.com/office/drawing/2014/main" id="{D6B01A40-7493-4624-9127-49AF42177B83}"/>
              </a:ext>
            </a:extLst>
          </p:cNvPr>
          <p:cNvSpPr>
            <a:spLocks noGrp="1"/>
          </p:cNvSpPr>
          <p:nvPr>
            <p:ph idx="1"/>
          </p:nvPr>
        </p:nvSpPr>
        <p:spPr>
          <a:xfrm>
            <a:off x="838200" y="1229033"/>
            <a:ext cx="10515600" cy="5493500"/>
          </a:xfrm>
        </p:spPr>
        <p:txBody>
          <a:bodyPr>
            <a:normAutofit/>
          </a:bodyPr>
          <a:lstStyle/>
          <a:p>
            <a:r>
              <a:rPr lang="en-US" sz="2400" dirty="0"/>
              <a:t>Total of 32 comments:</a:t>
            </a:r>
          </a:p>
          <a:p>
            <a:pPr lvl="1"/>
            <a:r>
              <a:rPr lang="en-US" dirty="0"/>
              <a:t>Education system (60% of all comments),</a:t>
            </a:r>
          </a:p>
          <a:p>
            <a:pPr lvl="2"/>
            <a:r>
              <a:rPr lang="en-US" dirty="0"/>
              <a:t>More practical work for students,</a:t>
            </a:r>
          </a:p>
          <a:p>
            <a:pPr lvl="2"/>
            <a:r>
              <a:rPr lang="en-US" dirty="0"/>
              <a:t>Reforms in the education system to correspond to the market needs</a:t>
            </a:r>
          </a:p>
          <a:p>
            <a:pPr lvl="2"/>
            <a:r>
              <a:rPr lang="en-US" dirty="0"/>
              <a:t>Promotion of life-long learning</a:t>
            </a:r>
          </a:p>
          <a:p>
            <a:pPr lvl="1"/>
            <a:r>
              <a:rPr lang="en-US" dirty="0"/>
              <a:t>Government interventions (31% of comments),</a:t>
            </a:r>
          </a:p>
          <a:p>
            <a:pPr lvl="2"/>
            <a:r>
              <a:rPr lang="en-US" dirty="0"/>
              <a:t>Incentives</a:t>
            </a:r>
          </a:p>
          <a:p>
            <a:pPr lvl="2"/>
            <a:r>
              <a:rPr lang="en-US" dirty="0"/>
              <a:t>Better conditions for the teaching staff</a:t>
            </a:r>
          </a:p>
          <a:p>
            <a:pPr lvl="1"/>
            <a:r>
              <a:rPr lang="en-US" dirty="0"/>
              <a:t>Market aspects</a:t>
            </a:r>
          </a:p>
          <a:p>
            <a:pPr lvl="2"/>
            <a:r>
              <a:rPr lang="en-US" dirty="0"/>
              <a:t>Market developments and trends.</a:t>
            </a:r>
          </a:p>
        </p:txBody>
      </p:sp>
      <p:sp>
        <p:nvSpPr>
          <p:cNvPr id="4" name="Title 1">
            <a:extLst>
              <a:ext uri="{FF2B5EF4-FFF2-40B4-BE49-F238E27FC236}">
                <a16:creationId xmlns:a16="http://schemas.microsoft.com/office/drawing/2014/main" id="{37BDB323-5D13-4926-9D47-876609FF5B3E}"/>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Survey of ICT companies</a:t>
            </a:r>
          </a:p>
        </p:txBody>
      </p:sp>
    </p:spTree>
    <p:extLst>
      <p:ext uri="{BB962C8B-B14F-4D97-AF65-F5344CB8AC3E}">
        <p14:creationId xmlns:p14="http://schemas.microsoft.com/office/powerpoint/2010/main" val="29105628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3CBAB-4708-4F6F-AB4A-8026C0D2C772}"/>
              </a:ext>
            </a:extLst>
          </p:cNvPr>
          <p:cNvSpPr>
            <a:spLocks noGrp="1"/>
          </p:cNvSpPr>
          <p:nvPr>
            <p:ph type="title"/>
          </p:nvPr>
        </p:nvSpPr>
        <p:spPr/>
        <p:txBody>
          <a:bodyPr/>
          <a:lstStyle/>
          <a:p>
            <a:r>
              <a:rPr lang="en-US" dirty="0"/>
              <a:t>Interviews with companies</a:t>
            </a:r>
          </a:p>
        </p:txBody>
      </p:sp>
      <p:sp>
        <p:nvSpPr>
          <p:cNvPr id="3" name="Content Placeholder 2">
            <a:extLst>
              <a:ext uri="{FF2B5EF4-FFF2-40B4-BE49-F238E27FC236}">
                <a16:creationId xmlns:a16="http://schemas.microsoft.com/office/drawing/2014/main" id="{3E7C6789-1DCE-4640-BD93-FF24A41D38FE}"/>
              </a:ext>
            </a:extLst>
          </p:cNvPr>
          <p:cNvSpPr>
            <a:spLocks noGrp="1"/>
          </p:cNvSpPr>
          <p:nvPr>
            <p:ph idx="1"/>
          </p:nvPr>
        </p:nvSpPr>
        <p:spPr/>
        <p:txBody>
          <a:bodyPr>
            <a:normAutofit/>
          </a:bodyPr>
          <a:lstStyle/>
          <a:p>
            <a:r>
              <a:rPr lang="en-US" sz="2600" dirty="0">
                <a:effectLst/>
                <a:latin typeface="Gill Sans MT" panose="020B0502020104020203" pitchFamily="34" charset="0"/>
                <a:ea typeface="Times New Roman" panose="02020603050405020304" pitchFamily="18" charset="0"/>
                <a:cs typeface="GillSansMTStd-Book"/>
              </a:rPr>
              <a:t>Most of th</a:t>
            </a:r>
            <a:r>
              <a:rPr lang="en-US" sz="2600" dirty="0">
                <a:ea typeface="Times New Roman" panose="02020603050405020304" pitchFamily="18" charset="0"/>
                <a:cs typeface="GillSansMTStd-Book"/>
              </a:rPr>
              <a:t>e ICT companies hire university graduates.</a:t>
            </a:r>
          </a:p>
          <a:p>
            <a:r>
              <a:rPr lang="en-US" sz="2600" dirty="0">
                <a:effectLst/>
                <a:latin typeface="Gill Sans MT" panose="020B0502020104020203" pitchFamily="34" charset="0"/>
                <a:ea typeface="Times New Roman" panose="02020603050405020304" pitchFamily="18" charset="0"/>
                <a:cs typeface="GillSansMTStd-Book"/>
              </a:rPr>
              <a:t>Newcomers are not well prepared.  </a:t>
            </a:r>
            <a:r>
              <a:rPr lang="en-US" sz="2600" dirty="0">
                <a:ea typeface="Times New Roman" panose="02020603050405020304" pitchFamily="18" charset="0"/>
                <a:cs typeface="GillSansMTStd-Book"/>
              </a:rPr>
              <a:t>Companies invest between six months to one year for the training of the newcomers. </a:t>
            </a:r>
          </a:p>
          <a:p>
            <a:r>
              <a:rPr lang="en-US" sz="2600" dirty="0">
                <a:effectLst/>
                <a:latin typeface="Gill Sans MT" panose="020B0502020104020203" pitchFamily="34" charset="0"/>
                <a:ea typeface="Times New Roman" panose="02020603050405020304" pitchFamily="18" charset="0"/>
                <a:cs typeface="GillSansMTStd-Book"/>
              </a:rPr>
              <a:t>Exceptions are students that had practical work or have done freelancing work during their studies.</a:t>
            </a:r>
          </a:p>
          <a:p>
            <a:r>
              <a:rPr lang="en-US" sz="2600" dirty="0">
                <a:effectLst/>
                <a:latin typeface="Gill Sans MT" panose="020B0502020104020203" pitchFamily="34" charset="0"/>
                <a:ea typeface="Times New Roman" panose="02020603050405020304" pitchFamily="18" charset="0"/>
                <a:cs typeface="GillSansMTStd-Book"/>
              </a:rPr>
              <a:t>In addition to ICT skills, employees may be required to have other knowledge (e.g. design and implementation of ERP systems).</a:t>
            </a:r>
          </a:p>
          <a:p>
            <a:pPr lvl="1"/>
            <a:endParaRPr lang="en-US" sz="2600" dirty="0">
              <a:effectLst/>
              <a:latin typeface="Gill Sans MT" panose="020B0502020104020203" pitchFamily="34" charset="0"/>
              <a:ea typeface="Times New Roman" panose="02020603050405020304" pitchFamily="18" charset="0"/>
              <a:cs typeface="GillSansMTStd-Book"/>
            </a:endParaRPr>
          </a:p>
          <a:p>
            <a:endParaRPr lang="en-US" sz="2600" dirty="0"/>
          </a:p>
        </p:txBody>
      </p:sp>
      <p:sp>
        <p:nvSpPr>
          <p:cNvPr id="4" name="Title 1">
            <a:extLst>
              <a:ext uri="{FF2B5EF4-FFF2-40B4-BE49-F238E27FC236}">
                <a16:creationId xmlns:a16="http://schemas.microsoft.com/office/drawing/2014/main" id="{0006DFC1-2871-4572-B0D9-D86A260F6F7B}"/>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Interviews with companies</a:t>
            </a:r>
          </a:p>
        </p:txBody>
      </p:sp>
    </p:spTree>
    <p:extLst>
      <p:ext uri="{BB962C8B-B14F-4D97-AF65-F5344CB8AC3E}">
        <p14:creationId xmlns:p14="http://schemas.microsoft.com/office/powerpoint/2010/main" val="6436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E835F-C8A6-470B-8349-61361C0E5B83}"/>
              </a:ext>
            </a:extLst>
          </p:cNvPr>
          <p:cNvSpPr>
            <a:spLocks noGrp="1"/>
          </p:cNvSpPr>
          <p:nvPr>
            <p:ph type="title"/>
          </p:nvPr>
        </p:nvSpPr>
        <p:spPr/>
        <p:txBody>
          <a:bodyPr/>
          <a:lstStyle/>
          <a:p>
            <a:r>
              <a:rPr lang="en-US" dirty="0"/>
              <a:t>Interviews with companies</a:t>
            </a:r>
          </a:p>
        </p:txBody>
      </p:sp>
      <p:sp>
        <p:nvSpPr>
          <p:cNvPr id="3" name="Content Placeholder 2">
            <a:extLst>
              <a:ext uri="{FF2B5EF4-FFF2-40B4-BE49-F238E27FC236}">
                <a16:creationId xmlns:a16="http://schemas.microsoft.com/office/drawing/2014/main" id="{72FC54D5-C8C6-42D9-A6FB-DA0AB927720C}"/>
              </a:ext>
            </a:extLst>
          </p:cNvPr>
          <p:cNvSpPr>
            <a:spLocks noGrp="1"/>
          </p:cNvSpPr>
          <p:nvPr>
            <p:ph idx="1"/>
          </p:nvPr>
        </p:nvSpPr>
        <p:spPr/>
        <p:txBody>
          <a:bodyPr>
            <a:normAutofit/>
          </a:bodyPr>
          <a:lstStyle/>
          <a:p>
            <a:r>
              <a:rPr lang="en-US" sz="2600" dirty="0">
                <a:ea typeface="Times New Roman" panose="02020603050405020304" pitchFamily="18" charset="0"/>
                <a:cs typeface="GillSansMTStd-Book"/>
              </a:rPr>
              <a:t>Cooperation with high schools and universities are established by medium sized and large companies, who have sufficient human capacities (HR department).</a:t>
            </a:r>
          </a:p>
          <a:p>
            <a:r>
              <a:rPr lang="en-US" sz="2600" dirty="0">
                <a:effectLst/>
                <a:latin typeface="Gill Sans MT" panose="020B0502020104020203" pitchFamily="34" charset="0"/>
                <a:ea typeface="Times New Roman" panose="02020603050405020304" pitchFamily="18" charset="0"/>
                <a:cs typeface="GillSansMTStd-Book"/>
              </a:rPr>
              <a:t>Good experiences from the cooperation with high schools and universities is seen in the fact that companies can establish contacts with the future engineers and may influence their career path and/or choice of technology.</a:t>
            </a:r>
          </a:p>
          <a:p>
            <a:r>
              <a:rPr lang="en-US" sz="2600" dirty="0"/>
              <a:t>Bad experiences are mostly concerned with the slow communication and lack of dynamics on the part of the high schools and universities.</a:t>
            </a:r>
          </a:p>
          <a:p>
            <a:r>
              <a:rPr lang="en-US" sz="2600" dirty="0">
                <a:ea typeface="Times New Roman" panose="02020603050405020304" pitchFamily="18" charset="0"/>
                <a:cs typeface="GillSansMTStd-Book"/>
              </a:rPr>
              <a:t>Technologies and markets are changing rapidly and educational institutions are not able to follow the market changes.</a:t>
            </a:r>
          </a:p>
          <a:p>
            <a:endParaRPr lang="en-US" sz="2600" dirty="0"/>
          </a:p>
        </p:txBody>
      </p:sp>
      <p:sp>
        <p:nvSpPr>
          <p:cNvPr id="4" name="Title 1">
            <a:extLst>
              <a:ext uri="{FF2B5EF4-FFF2-40B4-BE49-F238E27FC236}">
                <a16:creationId xmlns:a16="http://schemas.microsoft.com/office/drawing/2014/main" id="{47060D4E-77FB-444E-AE44-0E68E23F637C}"/>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Interviews with companies</a:t>
            </a:r>
          </a:p>
        </p:txBody>
      </p:sp>
    </p:spTree>
    <p:extLst>
      <p:ext uri="{BB962C8B-B14F-4D97-AF65-F5344CB8AC3E}">
        <p14:creationId xmlns:p14="http://schemas.microsoft.com/office/powerpoint/2010/main" val="2502149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7FC3A-8F5D-40A0-AF7A-2A83C28A6865}"/>
              </a:ext>
            </a:extLst>
          </p:cNvPr>
          <p:cNvSpPr>
            <a:spLocks noGrp="1"/>
          </p:cNvSpPr>
          <p:nvPr>
            <p:ph type="title"/>
          </p:nvPr>
        </p:nvSpPr>
        <p:spPr>
          <a:xfrm>
            <a:off x="838200" y="3056040"/>
            <a:ext cx="10515600" cy="745920"/>
          </a:xfrm>
        </p:spPr>
        <p:txBody>
          <a:bodyPr/>
          <a:lstStyle/>
          <a:p>
            <a:r>
              <a:rPr lang="en-US" dirty="0"/>
              <a:t>ICT INDUSTRY IN THE WESTERN BALKANS</a:t>
            </a:r>
          </a:p>
        </p:txBody>
      </p:sp>
    </p:spTree>
    <p:extLst>
      <p:ext uri="{BB962C8B-B14F-4D97-AF65-F5344CB8AC3E}">
        <p14:creationId xmlns:p14="http://schemas.microsoft.com/office/powerpoint/2010/main" val="3156728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C786F-ECA3-4781-936E-27CEF018F8C8}"/>
              </a:ext>
            </a:extLst>
          </p:cNvPr>
          <p:cNvSpPr>
            <a:spLocks noGrp="1"/>
          </p:cNvSpPr>
          <p:nvPr>
            <p:ph type="title"/>
          </p:nvPr>
        </p:nvSpPr>
        <p:spPr/>
        <p:txBody>
          <a:bodyPr/>
          <a:lstStyle/>
          <a:p>
            <a:r>
              <a:rPr lang="en-US" dirty="0"/>
              <a:t>Interviews with companies</a:t>
            </a:r>
          </a:p>
        </p:txBody>
      </p:sp>
      <p:sp>
        <p:nvSpPr>
          <p:cNvPr id="3" name="Content Placeholder 2">
            <a:extLst>
              <a:ext uri="{FF2B5EF4-FFF2-40B4-BE49-F238E27FC236}">
                <a16:creationId xmlns:a16="http://schemas.microsoft.com/office/drawing/2014/main" id="{0CC8A39E-AE27-4CB5-99CA-EC811ADD9FF0}"/>
              </a:ext>
            </a:extLst>
          </p:cNvPr>
          <p:cNvSpPr>
            <a:spLocks noGrp="1"/>
          </p:cNvSpPr>
          <p:nvPr>
            <p:ph idx="1"/>
          </p:nvPr>
        </p:nvSpPr>
        <p:spPr/>
        <p:txBody>
          <a:bodyPr/>
          <a:lstStyle/>
          <a:p>
            <a:r>
              <a:rPr lang="en-US" dirty="0"/>
              <a:t>There is a deficit of well-trained experienced ICT engineers</a:t>
            </a:r>
          </a:p>
          <a:p>
            <a:r>
              <a:rPr lang="en-US" dirty="0"/>
              <a:t>There is a deficit of well-trained and experienced people for marketing and sales of digital products</a:t>
            </a:r>
          </a:p>
          <a:p>
            <a:r>
              <a:rPr lang="en-US" dirty="0"/>
              <a:t>Internships have proven to be very successful way for recruiting new staff</a:t>
            </a:r>
          </a:p>
          <a:p>
            <a:r>
              <a:rPr lang="en-US" dirty="0"/>
              <a:t>Practical work during studies would be beneficial to achieve better prepared young people for the ICT industry</a:t>
            </a:r>
          </a:p>
          <a:p>
            <a:r>
              <a:rPr lang="en-US" dirty="0"/>
              <a:t>ICT related subjects, specifically programming, should be introduced at the other faculties (including medical schools).</a:t>
            </a:r>
          </a:p>
        </p:txBody>
      </p:sp>
      <p:sp>
        <p:nvSpPr>
          <p:cNvPr id="4" name="Title 1">
            <a:extLst>
              <a:ext uri="{FF2B5EF4-FFF2-40B4-BE49-F238E27FC236}">
                <a16:creationId xmlns:a16="http://schemas.microsoft.com/office/drawing/2014/main" id="{633ED54A-8F0E-4A15-8D40-E339B9DE23DD}"/>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Interviews with companies</a:t>
            </a:r>
          </a:p>
        </p:txBody>
      </p:sp>
    </p:spTree>
    <p:extLst>
      <p:ext uri="{BB962C8B-B14F-4D97-AF65-F5344CB8AC3E}">
        <p14:creationId xmlns:p14="http://schemas.microsoft.com/office/powerpoint/2010/main" val="31949079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B9FB1-0FA5-4892-99A4-FED9D9421DA9}"/>
              </a:ext>
            </a:extLst>
          </p:cNvPr>
          <p:cNvSpPr>
            <a:spLocks noGrp="1"/>
          </p:cNvSpPr>
          <p:nvPr>
            <p:ph type="title"/>
          </p:nvPr>
        </p:nvSpPr>
        <p:spPr/>
        <p:txBody>
          <a:bodyPr/>
          <a:lstStyle/>
          <a:p>
            <a:r>
              <a:rPr lang="en-US" dirty="0"/>
              <a:t>Interviews with ICT associations</a:t>
            </a:r>
          </a:p>
        </p:txBody>
      </p:sp>
      <p:sp>
        <p:nvSpPr>
          <p:cNvPr id="3" name="Content Placeholder 2">
            <a:extLst>
              <a:ext uri="{FF2B5EF4-FFF2-40B4-BE49-F238E27FC236}">
                <a16:creationId xmlns:a16="http://schemas.microsoft.com/office/drawing/2014/main" id="{19EE9147-995F-4A88-B50E-686B8321CC43}"/>
              </a:ext>
            </a:extLst>
          </p:cNvPr>
          <p:cNvSpPr>
            <a:spLocks noGrp="1"/>
          </p:cNvSpPr>
          <p:nvPr>
            <p:ph idx="1"/>
          </p:nvPr>
        </p:nvSpPr>
        <p:spPr/>
        <p:txBody>
          <a:bodyPr/>
          <a:lstStyle/>
          <a:p>
            <a:r>
              <a:rPr lang="en-US" dirty="0"/>
              <a:t>Associations are closely monitoring the changes in the technologies and trends</a:t>
            </a:r>
          </a:p>
          <a:p>
            <a:r>
              <a:rPr lang="en-US" dirty="0"/>
              <a:t>Information of training requirements:</a:t>
            </a:r>
          </a:p>
          <a:p>
            <a:pPr lvl="1"/>
            <a:r>
              <a:rPr lang="en-US" dirty="0"/>
              <a:t>Daily communications with the members</a:t>
            </a:r>
          </a:p>
          <a:p>
            <a:pPr lvl="1"/>
            <a:r>
              <a:rPr lang="en-US" dirty="0"/>
              <a:t>Regular business meetings with the members</a:t>
            </a:r>
          </a:p>
          <a:p>
            <a:pPr lvl="1"/>
            <a:r>
              <a:rPr lang="en-US" dirty="0"/>
              <a:t>Regular annual surveys</a:t>
            </a:r>
          </a:p>
          <a:p>
            <a:r>
              <a:rPr lang="en-US" dirty="0"/>
              <a:t>Regular contacts with VET schools and universities</a:t>
            </a:r>
          </a:p>
          <a:p>
            <a:r>
              <a:rPr lang="en-US" dirty="0"/>
              <a:t>Specialized technical trainings can be expensive, and some of the SMEs cannot finance the training.  International donor support is welcome.</a:t>
            </a:r>
          </a:p>
        </p:txBody>
      </p:sp>
      <p:sp>
        <p:nvSpPr>
          <p:cNvPr id="4" name="Title 1">
            <a:extLst>
              <a:ext uri="{FF2B5EF4-FFF2-40B4-BE49-F238E27FC236}">
                <a16:creationId xmlns:a16="http://schemas.microsoft.com/office/drawing/2014/main" id="{1B31D9FA-9E26-4FFF-80E3-C30E48C92B68}"/>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Interviews with associations</a:t>
            </a:r>
          </a:p>
        </p:txBody>
      </p:sp>
    </p:spTree>
    <p:extLst>
      <p:ext uri="{BB962C8B-B14F-4D97-AF65-F5344CB8AC3E}">
        <p14:creationId xmlns:p14="http://schemas.microsoft.com/office/powerpoint/2010/main" val="35170234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E8CB1-E5E9-4D8D-A477-AB2026D3F174}"/>
              </a:ext>
            </a:extLst>
          </p:cNvPr>
          <p:cNvSpPr>
            <a:spLocks noGrp="1"/>
          </p:cNvSpPr>
          <p:nvPr>
            <p:ph type="title"/>
          </p:nvPr>
        </p:nvSpPr>
        <p:spPr/>
        <p:txBody>
          <a:bodyPr/>
          <a:lstStyle/>
          <a:p>
            <a:r>
              <a:rPr lang="en-US" dirty="0"/>
              <a:t>Interviews with ICT associations</a:t>
            </a:r>
          </a:p>
        </p:txBody>
      </p:sp>
      <p:sp>
        <p:nvSpPr>
          <p:cNvPr id="3" name="Content Placeholder 2">
            <a:extLst>
              <a:ext uri="{FF2B5EF4-FFF2-40B4-BE49-F238E27FC236}">
                <a16:creationId xmlns:a16="http://schemas.microsoft.com/office/drawing/2014/main" id="{A766621C-0E52-43AA-B126-AB761D17B661}"/>
              </a:ext>
            </a:extLst>
          </p:cNvPr>
          <p:cNvSpPr>
            <a:spLocks noGrp="1"/>
          </p:cNvSpPr>
          <p:nvPr>
            <p:ph idx="1"/>
          </p:nvPr>
        </p:nvSpPr>
        <p:spPr/>
        <p:txBody>
          <a:bodyPr/>
          <a:lstStyle/>
          <a:p>
            <a:r>
              <a:rPr lang="en-US" dirty="0"/>
              <a:t>External training is mostly used by the companies when there is some kind of certification related to and required for their work.</a:t>
            </a:r>
          </a:p>
          <a:p>
            <a:r>
              <a:rPr lang="en-US" dirty="0"/>
              <a:t>Promotion of the concepts of life-long learning and collaborative learning on all levels.</a:t>
            </a:r>
          </a:p>
          <a:p>
            <a:r>
              <a:rPr lang="en-US" dirty="0"/>
              <a:t>The number of certified trainers is still low, although increasing in the last several years.</a:t>
            </a:r>
          </a:p>
          <a:p>
            <a:endParaRPr lang="en-US" dirty="0"/>
          </a:p>
        </p:txBody>
      </p:sp>
      <p:sp>
        <p:nvSpPr>
          <p:cNvPr id="4" name="Title 1">
            <a:extLst>
              <a:ext uri="{FF2B5EF4-FFF2-40B4-BE49-F238E27FC236}">
                <a16:creationId xmlns:a16="http://schemas.microsoft.com/office/drawing/2014/main" id="{2A9A9024-C5B6-4E63-AE52-E35FC8AB54C0}"/>
              </a:ext>
            </a:extLst>
          </p:cNvPr>
          <p:cNvSpPr txBox="1">
            <a:spLocks/>
          </p:cNvSpPr>
          <p:nvPr/>
        </p:nvSpPr>
        <p:spPr>
          <a:xfrm>
            <a:off x="0" y="0"/>
            <a:ext cx="4210574" cy="396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rgbClr val="BA0C2F"/>
                </a:solidFill>
                <a:latin typeface="Gill Sans MT" panose="020B0502020104020203" pitchFamily="34" charset="0"/>
                <a:ea typeface="+mj-ea"/>
                <a:cs typeface="+mj-cs"/>
              </a:defRPr>
            </a:lvl1pPr>
          </a:lstStyle>
          <a:p>
            <a:r>
              <a:rPr lang="en-US" sz="2000" dirty="0">
                <a:solidFill>
                  <a:schemeClr val="bg1">
                    <a:lumMod val="65000"/>
                  </a:schemeClr>
                </a:solidFill>
              </a:rPr>
              <a:t>Interviews with associations</a:t>
            </a:r>
          </a:p>
        </p:txBody>
      </p:sp>
    </p:spTree>
    <p:extLst>
      <p:ext uri="{BB962C8B-B14F-4D97-AF65-F5344CB8AC3E}">
        <p14:creationId xmlns:p14="http://schemas.microsoft.com/office/powerpoint/2010/main" val="29223891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5DB8B-A777-4896-8FCA-B44C289D6ABB}"/>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E1651FCE-EA09-4235-A4C5-168DFE80DEFA}"/>
              </a:ext>
            </a:extLst>
          </p:cNvPr>
          <p:cNvSpPr>
            <a:spLocks noGrp="1"/>
          </p:cNvSpPr>
          <p:nvPr>
            <p:ph idx="1"/>
          </p:nvPr>
        </p:nvSpPr>
        <p:spPr/>
        <p:txBody>
          <a:bodyPr>
            <a:normAutofit/>
          </a:bodyPr>
          <a:lstStyle/>
          <a:p>
            <a:pPr marL="0" indent="0">
              <a:buNone/>
            </a:pPr>
            <a:r>
              <a:rPr lang="en-US" b="1" dirty="0"/>
              <a:t>ICT companies:</a:t>
            </a:r>
          </a:p>
          <a:p>
            <a:r>
              <a:rPr lang="en-US" dirty="0"/>
              <a:t>Most of the companies are micro or small – this may mean lack of management functions and/or skills within the company;</a:t>
            </a:r>
          </a:p>
          <a:p>
            <a:r>
              <a:rPr lang="en-US" dirty="0"/>
              <a:t>ICT companies “specialize” working:</a:t>
            </a:r>
          </a:p>
          <a:p>
            <a:pPr lvl="1"/>
            <a:r>
              <a:rPr lang="en-US" dirty="0"/>
              <a:t>Mostly on the local market(s), or</a:t>
            </a:r>
          </a:p>
          <a:p>
            <a:pPr lvl="1"/>
            <a:r>
              <a:rPr lang="en-US" dirty="0"/>
              <a:t>Mostly subcontracting for export markets (with exceptions)</a:t>
            </a:r>
          </a:p>
          <a:p>
            <a:r>
              <a:rPr lang="en-US" dirty="0"/>
              <a:t>Local markets are small;</a:t>
            </a:r>
          </a:p>
          <a:p>
            <a:r>
              <a:rPr lang="en-US" dirty="0"/>
              <a:t>There are great potentials for export of ICT services;</a:t>
            </a:r>
          </a:p>
          <a:p>
            <a:r>
              <a:rPr lang="en-US" dirty="0"/>
              <a:t>Lack of well trained and experienced new employees;</a:t>
            </a:r>
          </a:p>
          <a:p>
            <a:r>
              <a:rPr lang="en-US" dirty="0"/>
              <a:t>Companies invest time and resources for the training. </a:t>
            </a:r>
          </a:p>
          <a:p>
            <a:endParaRPr lang="en-US" dirty="0"/>
          </a:p>
          <a:p>
            <a:endParaRPr lang="en-US" dirty="0"/>
          </a:p>
        </p:txBody>
      </p:sp>
    </p:spTree>
    <p:extLst>
      <p:ext uri="{BB962C8B-B14F-4D97-AF65-F5344CB8AC3E}">
        <p14:creationId xmlns:p14="http://schemas.microsoft.com/office/powerpoint/2010/main" val="16901687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52D40-9D3B-472D-AC40-47AB3663DFED}"/>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731D6E5D-3866-4332-AABC-1D59F18EFA3C}"/>
              </a:ext>
            </a:extLst>
          </p:cNvPr>
          <p:cNvSpPr>
            <a:spLocks noGrp="1"/>
          </p:cNvSpPr>
          <p:nvPr>
            <p:ph idx="1"/>
          </p:nvPr>
        </p:nvSpPr>
        <p:spPr/>
        <p:txBody>
          <a:bodyPr>
            <a:normAutofit/>
          </a:bodyPr>
          <a:lstStyle/>
          <a:p>
            <a:pPr marL="0" indent="0">
              <a:buNone/>
            </a:pPr>
            <a:r>
              <a:rPr lang="en-US" b="1" dirty="0"/>
              <a:t>ICT experts:</a:t>
            </a:r>
          </a:p>
          <a:p>
            <a:r>
              <a:rPr lang="en-US" dirty="0"/>
              <a:t>The employees in the industry are mostly engineers;</a:t>
            </a:r>
          </a:p>
          <a:p>
            <a:r>
              <a:rPr lang="en-US" dirty="0"/>
              <a:t>The students are interested in the ICT sector because of the working conditions, wages and the possibilities for personal growth;</a:t>
            </a:r>
          </a:p>
          <a:p>
            <a:r>
              <a:rPr lang="en-US" dirty="0"/>
              <a:t>Continuous education is required for both technical and soft skills.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646732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62727-0624-4EBD-B56F-FE070486611C}"/>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0B50D78-D87A-4C68-8782-0C1CF86E554F}"/>
              </a:ext>
            </a:extLst>
          </p:cNvPr>
          <p:cNvSpPr>
            <a:spLocks noGrp="1"/>
          </p:cNvSpPr>
          <p:nvPr>
            <p:ph idx="1"/>
          </p:nvPr>
        </p:nvSpPr>
        <p:spPr/>
        <p:txBody>
          <a:bodyPr>
            <a:normAutofit lnSpcReduction="10000"/>
          </a:bodyPr>
          <a:lstStyle/>
          <a:p>
            <a:pPr marL="0" indent="0">
              <a:buNone/>
            </a:pPr>
            <a:r>
              <a:rPr lang="en-US" b="1" dirty="0"/>
              <a:t>Education:</a:t>
            </a:r>
          </a:p>
          <a:p>
            <a:r>
              <a:rPr lang="en-US" dirty="0"/>
              <a:t>The cooperation with the educational institutions is mostly carried out by larger companies who have HR departments;</a:t>
            </a:r>
          </a:p>
          <a:p>
            <a:r>
              <a:rPr lang="en-US" dirty="0"/>
              <a:t>Companies are relatively satisfied with the level of quality of trainings provided by the local providers, universities and VETs;</a:t>
            </a:r>
          </a:p>
          <a:p>
            <a:r>
              <a:rPr lang="en-US" dirty="0"/>
              <a:t>The companies are not happy with the speed the curricula is adapted to the market changes, at the relevant educational organizations;</a:t>
            </a:r>
          </a:p>
          <a:p>
            <a:r>
              <a:rPr lang="en-US" dirty="0"/>
              <a:t>Developing new curricula takes time and resources and is a procedure;</a:t>
            </a:r>
          </a:p>
          <a:p>
            <a:r>
              <a:rPr lang="en-US" dirty="0"/>
              <a:t>There are private companies that provide training and education services.  Some of the larger companies have their own training academies;</a:t>
            </a:r>
          </a:p>
          <a:p>
            <a:r>
              <a:rPr lang="en-US" dirty="0"/>
              <a:t>Specialized training and certifications can be very expensive.</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3000398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E8667-553D-46D6-BDFC-BD8A246BD2A1}"/>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7D0C5975-F5E1-49E2-BCF7-160C172596CE}"/>
              </a:ext>
            </a:extLst>
          </p:cNvPr>
          <p:cNvSpPr>
            <a:spLocks noGrp="1"/>
          </p:cNvSpPr>
          <p:nvPr>
            <p:ph idx="1"/>
          </p:nvPr>
        </p:nvSpPr>
        <p:spPr/>
        <p:txBody>
          <a:bodyPr>
            <a:normAutofit/>
          </a:bodyPr>
          <a:lstStyle/>
          <a:p>
            <a:pPr marL="0" indent="0">
              <a:buNone/>
            </a:pPr>
            <a:r>
              <a:rPr lang="en-US" b="1" dirty="0"/>
              <a:t>Associations:</a:t>
            </a:r>
          </a:p>
          <a:p>
            <a:r>
              <a:rPr lang="en-US" dirty="0"/>
              <a:t>There is lack of sufficient communication between ICT companies, academia, employment agencies and government. </a:t>
            </a:r>
          </a:p>
          <a:p>
            <a:r>
              <a:rPr lang="en-US" dirty="0"/>
              <a:t>Governments need to see the broader picture on the contribution of the ICT to the local economies</a:t>
            </a:r>
          </a:p>
          <a:p>
            <a:r>
              <a:rPr lang="en-US" dirty="0"/>
              <a:t>The roles of the Associations are:</a:t>
            </a:r>
          </a:p>
          <a:p>
            <a:pPr lvl="1"/>
            <a:r>
              <a:rPr lang="en-US" dirty="0"/>
              <a:t>to successfully bring the two sides, the recipients of training and the providers of training, closer</a:t>
            </a:r>
          </a:p>
          <a:p>
            <a:pPr lvl="1"/>
            <a:r>
              <a:rPr lang="en-US" dirty="0"/>
              <a:t>to promote the industry and to lobby before the government and its institutions</a:t>
            </a:r>
          </a:p>
          <a:p>
            <a:pPr lvl="1"/>
            <a:r>
              <a:rPr lang="en-US" dirty="0"/>
              <a:t>help companies, where possible, access financing for training purposes.</a:t>
            </a:r>
          </a:p>
          <a:p>
            <a:pPr marL="0" indent="0">
              <a:buNone/>
            </a:pPr>
            <a:endParaRPr lang="en-US" dirty="0"/>
          </a:p>
          <a:p>
            <a:endParaRPr lang="en-US" dirty="0"/>
          </a:p>
          <a:p>
            <a:pPr lvl="1"/>
            <a:endParaRPr lang="en-US" sz="28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3054240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E8667-553D-46D6-BDFC-BD8A246BD2A1}"/>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7D0C5975-F5E1-49E2-BCF7-160C172596CE}"/>
              </a:ext>
            </a:extLst>
          </p:cNvPr>
          <p:cNvSpPr>
            <a:spLocks noGrp="1"/>
          </p:cNvSpPr>
          <p:nvPr>
            <p:ph idx="1"/>
          </p:nvPr>
        </p:nvSpPr>
        <p:spPr/>
        <p:txBody>
          <a:bodyPr>
            <a:normAutofit/>
          </a:bodyPr>
          <a:lstStyle/>
          <a:p>
            <a:pPr marL="0" indent="0">
              <a:buNone/>
            </a:pPr>
            <a:r>
              <a:rPr lang="en-US" b="1" dirty="0"/>
              <a:t>Markets and market potentials:</a:t>
            </a:r>
          </a:p>
          <a:p>
            <a:r>
              <a:rPr lang="en-US" dirty="0"/>
              <a:t>Countries in the region do not use the full potentials of their ICT capacities,</a:t>
            </a:r>
          </a:p>
          <a:p>
            <a:r>
              <a:rPr lang="en-US" dirty="0"/>
              <a:t>Lack of market information and international marketing and promotion activities;</a:t>
            </a:r>
          </a:p>
          <a:p>
            <a:r>
              <a:rPr lang="en-US" dirty="0"/>
              <a:t>Lack of adequate cooperation between the ICT companies</a:t>
            </a:r>
          </a:p>
          <a:p>
            <a:pPr lvl="1"/>
            <a:r>
              <a:rPr lang="en-US" dirty="0"/>
              <a:t>Issues of contracts, protection of property rights</a:t>
            </a:r>
          </a:p>
          <a:p>
            <a:endParaRPr lang="en-US" dirty="0"/>
          </a:p>
          <a:p>
            <a:pPr lvl="1"/>
            <a:endParaRPr lang="en-US" sz="28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9284426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25511-832C-4738-8A68-0A0F723F8630}"/>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4FB13DD4-7A38-456C-A85A-692D24F7F0F8}"/>
              </a:ext>
            </a:extLst>
          </p:cNvPr>
          <p:cNvSpPr>
            <a:spLocks noGrp="1"/>
          </p:cNvSpPr>
          <p:nvPr>
            <p:ph idx="1"/>
          </p:nvPr>
        </p:nvSpPr>
        <p:spPr/>
        <p:txBody>
          <a:bodyPr/>
          <a:lstStyle/>
          <a:p>
            <a:pPr marL="0" indent="0">
              <a:buNone/>
            </a:pPr>
            <a:r>
              <a:rPr lang="en-US" b="1" dirty="0"/>
              <a:t>Institutional support:</a:t>
            </a:r>
          </a:p>
          <a:p>
            <a:r>
              <a:rPr lang="en-US" dirty="0"/>
              <a:t>Support marketing and promotion for the ICT industry</a:t>
            </a:r>
          </a:p>
          <a:p>
            <a:r>
              <a:rPr lang="en-US" dirty="0"/>
              <a:t>Support branding - both local and regional</a:t>
            </a:r>
          </a:p>
          <a:p>
            <a:r>
              <a:rPr lang="en-US" dirty="0"/>
              <a:t>Improve and make the access to finance easier for the ICT companies when they need financing for development of new products (collateral)</a:t>
            </a:r>
          </a:p>
          <a:p>
            <a:r>
              <a:rPr lang="en-US" dirty="0"/>
              <a:t>Tax and other financial incentives </a:t>
            </a:r>
          </a:p>
          <a:p>
            <a:pPr lvl="1"/>
            <a:r>
              <a:rPr lang="en-US" dirty="0"/>
              <a:t>Sensitive issue - but indirectly there is a non-equal treatment for IT companies who work on the local market and those who work abroad (meeting the IT requirements of the local economies)</a:t>
            </a:r>
          </a:p>
          <a:p>
            <a:endParaRPr lang="en-US" dirty="0"/>
          </a:p>
          <a:p>
            <a:pPr lvl="1"/>
            <a:endParaRPr lang="en-US" dirty="0"/>
          </a:p>
          <a:p>
            <a:endParaRPr lang="en-US" dirty="0"/>
          </a:p>
        </p:txBody>
      </p:sp>
    </p:spTree>
    <p:extLst>
      <p:ext uri="{BB962C8B-B14F-4D97-AF65-F5344CB8AC3E}">
        <p14:creationId xmlns:p14="http://schemas.microsoft.com/office/powerpoint/2010/main" val="21837668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25511-832C-4738-8A68-0A0F723F8630}"/>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4FB13DD4-7A38-456C-A85A-692D24F7F0F8}"/>
              </a:ext>
            </a:extLst>
          </p:cNvPr>
          <p:cNvSpPr>
            <a:spLocks noGrp="1"/>
          </p:cNvSpPr>
          <p:nvPr>
            <p:ph idx="1"/>
          </p:nvPr>
        </p:nvSpPr>
        <p:spPr/>
        <p:txBody>
          <a:bodyPr/>
          <a:lstStyle/>
          <a:p>
            <a:pPr marL="0" indent="0">
              <a:buNone/>
            </a:pPr>
            <a:r>
              <a:rPr lang="en-US" b="1" dirty="0"/>
              <a:t>Education:</a:t>
            </a:r>
          </a:p>
          <a:p>
            <a:r>
              <a:rPr lang="en-US" dirty="0"/>
              <a:t>Obligatory IT subjects in primary education starting from lower levels of education (programming, informatics);</a:t>
            </a:r>
          </a:p>
          <a:p>
            <a:r>
              <a:rPr lang="en-US" dirty="0"/>
              <a:t>Introduction of obligatory practical education and its full implementation in real business environment, for the students in the secondary and tertiary education; </a:t>
            </a:r>
          </a:p>
          <a:p>
            <a:r>
              <a:rPr lang="en-US" dirty="0"/>
              <a:t>Introduce procedures for quicker adaptation of the curricula to the needs of the ICT companies;</a:t>
            </a:r>
          </a:p>
          <a:p>
            <a:r>
              <a:rPr lang="en-US" dirty="0"/>
              <a:t>Promotion of life-long learning and collaborative learning on all levels of education.</a:t>
            </a:r>
          </a:p>
          <a:p>
            <a:pPr lvl="1"/>
            <a:endParaRPr lang="en-US" dirty="0"/>
          </a:p>
          <a:p>
            <a:pPr lvl="1"/>
            <a:endParaRPr lang="en-US" dirty="0"/>
          </a:p>
          <a:p>
            <a:endParaRPr lang="en-US" dirty="0"/>
          </a:p>
        </p:txBody>
      </p:sp>
    </p:spTree>
    <p:extLst>
      <p:ext uri="{BB962C8B-B14F-4D97-AF65-F5344CB8AC3E}">
        <p14:creationId xmlns:p14="http://schemas.microsoft.com/office/powerpoint/2010/main" val="708873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D4EDA-3987-4E87-AB95-EB2FE04B6FB2}"/>
              </a:ext>
            </a:extLst>
          </p:cNvPr>
          <p:cNvSpPr>
            <a:spLocks noGrp="1"/>
          </p:cNvSpPr>
          <p:nvPr>
            <p:ph type="title"/>
          </p:nvPr>
        </p:nvSpPr>
        <p:spPr/>
        <p:txBody>
          <a:bodyPr/>
          <a:lstStyle/>
          <a:p>
            <a:r>
              <a:rPr lang="en-US" dirty="0"/>
              <a:t>ICT Industry in the Western Balkans Region</a:t>
            </a:r>
          </a:p>
        </p:txBody>
      </p:sp>
      <p:sp>
        <p:nvSpPr>
          <p:cNvPr id="3" name="Content Placeholder 2">
            <a:extLst>
              <a:ext uri="{FF2B5EF4-FFF2-40B4-BE49-F238E27FC236}">
                <a16:creationId xmlns:a16="http://schemas.microsoft.com/office/drawing/2014/main" id="{40DAF74F-B596-4736-9558-1DC04BEE4F67}"/>
              </a:ext>
            </a:extLst>
          </p:cNvPr>
          <p:cNvSpPr>
            <a:spLocks noGrp="1"/>
          </p:cNvSpPr>
          <p:nvPr>
            <p:ph idx="1"/>
          </p:nvPr>
        </p:nvSpPr>
        <p:spPr/>
        <p:txBody>
          <a:bodyPr/>
          <a:lstStyle/>
          <a:p>
            <a:r>
              <a:rPr lang="en-US" dirty="0"/>
              <a:t>Steady growth in the last five years</a:t>
            </a:r>
          </a:p>
          <a:p>
            <a:r>
              <a:rPr lang="en-US" dirty="0"/>
              <a:t>Important employer</a:t>
            </a:r>
          </a:p>
          <a:p>
            <a:r>
              <a:rPr lang="en-US" dirty="0"/>
              <a:t>Increase in exports of ICT services</a:t>
            </a:r>
          </a:p>
          <a:p>
            <a:r>
              <a:rPr lang="en-US" dirty="0"/>
              <a:t>An industry with an important contribution to the GDP</a:t>
            </a:r>
          </a:p>
          <a:p>
            <a:endParaRPr lang="en-US" dirty="0"/>
          </a:p>
        </p:txBody>
      </p:sp>
    </p:spTree>
    <p:extLst>
      <p:ext uri="{BB962C8B-B14F-4D97-AF65-F5344CB8AC3E}">
        <p14:creationId xmlns:p14="http://schemas.microsoft.com/office/powerpoint/2010/main" val="37463321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25511-832C-4738-8A68-0A0F723F8630}"/>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4FB13DD4-7A38-456C-A85A-692D24F7F0F8}"/>
              </a:ext>
            </a:extLst>
          </p:cNvPr>
          <p:cNvSpPr>
            <a:spLocks noGrp="1"/>
          </p:cNvSpPr>
          <p:nvPr>
            <p:ph idx="1"/>
          </p:nvPr>
        </p:nvSpPr>
        <p:spPr/>
        <p:txBody>
          <a:bodyPr/>
          <a:lstStyle/>
          <a:p>
            <a:pPr marL="0" indent="0">
              <a:buNone/>
            </a:pPr>
            <a:r>
              <a:rPr lang="en-US" b="1" dirty="0"/>
              <a:t>Role of associations:</a:t>
            </a:r>
          </a:p>
          <a:p>
            <a:r>
              <a:rPr lang="en-US" dirty="0"/>
              <a:t>Integrators of all stakeholders in the ICT industry</a:t>
            </a:r>
          </a:p>
          <a:p>
            <a:r>
              <a:rPr lang="en-US" dirty="0"/>
              <a:t>Increase membership</a:t>
            </a:r>
          </a:p>
          <a:p>
            <a:r>
              <a:rPr lang="en-US" dirty="0"/>
              <a:t>Accumulate and disseminate market trends and potentials data</a:t>
            </a:r>
          </a:p>
          <a:p>
            <a:r>
              <a:rPr lang="en-US" dirty="0"/>
              <a:t>Develop services/products, including training</a:t>
            </a:r>
          </a:p>
          <a:p>
            <a:endParaRPr lang="en-US" dirty="0"/>
          </a:p>
        </p:txBody>
      </p:sp>
    </p:spTree>
    <p:extLst>
      <p:ext uri="{BB962C8B-B14F-4D97-AF65-F5344CB8AC3E}">
        <p14:creationId xmlns:p14="http://schemas.microsoft.com/office/powerpoint/2010/main" val="21694612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BC056-AB9B-4AC8-9A87-CE5CDF31143C}"/>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07DA89D2-5CBE-4C0B-97AD-FCAE6DAB63BC}"/>
              </a:ext>
            </a:extLst>
          </p:cNvPr>
          <p:cNvSpPr>
            <a:spLocks noGrp="1"/>
          </p:cNvSpPr>
          <p:nvPr>
            <p:ph idx="1"/>
          </p:nvPr>
        </p:nvSpPr>
        <p:spPr/>
        <p:txBody>
          <a:bodyPr/>
          <a:lstStyle/>
          <a:p>
            <a:pPr marL="0" indent="0">
              <a:buNone/>
            </a:pPr>
            <a:r>
              <a:rPr lang="en-US" b="1" dirty="0"/>
              <a:t>Employment and recruitment agencies:</a:t>
            </a:r>
          </a:p>
          <a:p>
            <a:r>
              <a:rPr lang="en-US" dirty="0"/>
              <a:t>Specialization of the employment agencies for ICT (most of the ICT freelancers in the region are recruited online by foreign recruitment agencies)</a:t>
            </a:r>
          </a:p>
          <a:p>
            <a:r>
              <a:rPr lang="en-US" dirty="0"/>
              <a:t>Retraining (requalification) opportunities for people who want to change career paths.</a:t>
            </a:r>
          </a:p>
          <a:p>
            <a:endParaRPr lang="en-US" dirty="0"/>
          </a:p>
        </p:txBody>
      </p:sp>
    </p:spTree>
    <p:extLst>
      <p:ext uri="{BB962C8B-B14F-4D97-AF65-F5344CB8AC3E}">
        <p14:creationId xmlns:p14="http://schemas.microsoft.com/office/powerpoint/2010/main" val="27487341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DEC5E-7047-4557-9625-F49D7A8811F9}"/>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7B0251A3-8CA5-4F71-A520-24470005B328}"/>
              </a:ext>
            </a:extLst>
          </p:cNvPr>
          <p:cNvSpPr>
            <a:spLocks noGrp="1"/>
          </p:cNvSpPr>
          <p:nvPr>
            <p:ph idx="1"/>
          </p:nvPr>
        </p:nvSpPr>
        <p:spPr>
          <a:xfrm>
            <a:off x="838200" y="1229032"/>
            <a:ext cx="10515600" cy="5368413"/>
          </a:xfrm>
        </p:spPr>
        <p:txBody>
          <a:bodyPr>
            <a:normAutofit/>
          </a:bodyPr>
          <a:lstStyle/>
          <a:p>
            <a:pPr marL="0" indent="0">
              <a:buNone/>
            </a:pPr>
            <a:r>
              <a:rPr lang="en-US" b="1" dirty="0"/>
              <a:t>for ICT companies:</a:t>
            </a:r>
          </a:p>
          <a:p>
            <a:r>
              <a:rPr lang="en-US" dirty="0"/>
              <a:t>Create local/regional partnerships for joint approach to markets;</a:t>
            </a:r>
          </a:p>
          <a:p>
            <a:r>
              <a:rPr lang="en-US" dirty="0"/>
              <a:t>Increase the use of consultants (legal, marketing, management, access to finance);</a:t>
            </a:r>
          </a:p>
          <a:p>
            <a:r>
              <a:rPr lang="en-US" dirty="0"/>
              <a:t>Improve on the job training; </a:t>
            </a:r>
          </a:p>
          <a:p>
            <a:r>
              <a:rPr lang="en-US" dirty="0"/>
              <a:t>Establish procedures and culture of collaborative learning, job shadowing.</a:t>
            </a:r>
          </a:p>
          <a:p>
            <a:pPr lvl="1"/>
            <a:endParaRPr lang="en-US" dirty="0"/>
          </a:p>
        </p:txBody>
      </p:sp>
    </p:spTree>
    <p:extLst>
      <p:ext uri="{BB962C8B-B14F-4D97-AF65-F5344CB8AC3E}">
        <p14:creationId xmlns:p14="http://schemas.microsoft.com/office/powerpoint/2010/main" val="22644271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C392B-48E5-4A1B-A57B-4801A923714F}"/>
              </a:ext>
            </a:extLst>
          </p:cNvPr>
          <p:cNvSpPr>
            <a:spLocks noGrp="1"/>
          </p:cNvSpPr>
          <p:nvPr>
            <p:ph type="title"/>
          </p:nvPr>
        </p:nvSpPr>
        <p:spPr/>
        <p:txBody>
          <a:bodyPr/>
          <a:lstStyle/>
          <a:p>
            <a:r>
              <a:rPr lang="en-US" dirty="0"/>
              <a:t>Recommendations</a:t>
            </a:r>
          </a:p>
        </p:txBody>
      </p:sp>
      <p:sp>
        <p:nvSpPr>
          <p:cNvPr id="3" name="Content Placeholder 2">
            <a:extLst>
              <a:ext uri="{FF2B5EF4-FFF2-40B4-BE49-F238E27FC236}">
                <a16:creationId xmlns:a16="http://schemas.microsoft.com/office/drawing/2014/main" id="{E59AEC20-1687-4DBF-A1D3-E91589845D4C}"/>
              </a:ext>
            </a:extLst>
          </p:cNvPr>
          <p:cNvSpPr>
            <a:spLocks noGrp="1"/>
          </p:cNvSpPr>
          <p:nvPr>
            <p:ph idx="1"/>
          </p:nvPr>
        </p:nvSpPr>
        <p:spPr/>
        <p:txBody>
          <a:bodyPr/>
          <a:lstStyle/>
          <a:p>
            <a:pPr marL="0" indent="0">
              <a:buNone/>
            </a:pPr>
            <a:r>
              <a:rPr lang="en-US" b="1" dirty="0"/>
              <a:t>for all stakeholders:</a:t>
            </a:r>
          </a:p>
          <a:p>
            <a:r>
              <a:rPr lang="en-US" dirty="0"/>
              <a:t>Preparatory activities for education and training in the areas that are expected to be dominant in the following period, such as:</a:t>
            </a:r>
          </a:p>
          <a:p>
            <a:pPr lvl="1"/>
            <a:r>
              <a:rPr lang="en-US" dirty="0"/>
              <a:t>Artificial Intelligence,</a:t>
            </a:r>
          </a:p>
          <a:p>
            <a:pPr lvl="1"/>
            <a:r>
              <a:rPr lang="en-US" dirty="0"/>
              <a:t>Internet of Things,</a:t>
            </a:r>
          </a:p>
          <a:p>
            <a:pPr lvl="1"/>
            <a:r>
              <a:rPr lang="en-US" dirty="0"/>
              <a:t>Big Data,</a:t>
            </a:r>
          </a:p>
          <a:p>
            <a:pPr lvl="1"/>
            <a:r>
              <a:rPr lang="en-US" dirty="0"/>
              <a:t>Virtual Reality,</a:t>
            </a:r>
          </a:p>
          <a:p>
            <a:pPr lvl="1"/>
            <a:r>
              <a:rPr lang="en-US" dirty="0"/>
              <a:t>Robotics,</a:t>
            </a:r>
          </a:p>
          <a:p>
            <a:pPr lvl="1"/>
            <a:r>
              <a:rPr lang="en-US" dirty="0"/>
              <a:t>Data mining, </a:t>
            </a:r>
          </a:p>
          <a:p>
            <a:pPr lvl="1"/>
            <a:r>
              <a:rPr lang="en-US" dirty="0"/>
              <a:t>Etc.</a:t>
            </a:r>
          </a:p>
          <a:p>
            <a:endParaRPr lang="en-US" dirty="0"/>
          </a:p>
          <a:p>
            <a:endParaRPr lang="en-US" dirty="0"/>
          </a:p>
        </p:txBody>
      </p:sp>
    </p:spTree>
    <p:extLst>
      <p:ext uri="{BB962C8B-B14F-4D97-AF65-F5344CB8AC3E}">
        <p14:creationId xmlns:p14="http://schemas.microsoft.com/office/powerpoint/2010/main" val="38404780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0C401FB-F507-4DE1-B77D-1FE022E23406}"/>
              </a:ext>
            </a:extLst>
          </p:cNvPr>
          <p:cNvSpPr>
            <a:spLocks noGrp="1"/>
          </p:cNvSpPr>
          <p:nvPr>
            <p:ph type="subTitle" idx="1"/>
          </p:nvPr>
        </p:nvSpPr>
        <p:spPr>
          <a:xfrm>
            <a:off x="1524000" y="781718"/>
            <a:ext cx="9144000" cy="1655762"/>
          </a:xfrm>
        </p:spPr>
        <p:txBody>
          <a:bodyPr/>
          <a:lstStyle/>
          <a:p>
            <a:r>
              <a:rPr lang="mk-MK" dirty="0">
                <a:solidFill>
                  <a:schemeClr val="bg1"/>
                </a:solidFill>
              </a:rPr>
              <a:t>Ви благодарам на вниманието.</a:t>
            </a:r>
            <a:endParaRPr lang="en-US" dirty="0">
              <a:solidFill>
                <a:schemeClr val="bg1"/>
              </a:solidFill>
            </a:endParaRPr>
          </a:p>
        </p:txBody>
      </p:sp>
      <p:pic>
        <p:nvPicPr>
          <p:cNvPr id="4" name="Picture 9">
            <a:extLst>
              <a:ext uri="{FF2B5EF4-FFF2-40B4-BE49-F238E27FC236}">
                <a16:creationId xmlns:a16="http://schemas.microsoft.com/office/drawing/2014/main" id="{8A40B5EA-46D8-40BB-A539-0724BC17C5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38951" y="5840607"/>
            <a:ext cx="2058098" cy="60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32AA052E-BA7A-4A9A-95D7-EB9FD7A23F0E}"/>
              </a:ext>
            </a:extLst>
          </p:cNvPr>
          <p:cNvSpPr/>
          <p:nvPr/>
        </p:nvSpPr>
        <p:spPr>
          <a:xfrm>
            <a:off x="204345" y="4381501"/>
            <a:ext cx="11783310" cy="1354136"/>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mk-MK"/>
          </a:p>
        </p:txBody>
      </p:sp>
      <p:pic>
        <p:nvPicPr>
          <p:cNvPr id="6" name="Picture 1">
            <a:extLst>
              <a:ext uri="{FF2B5EF4-FFF2-40B4-BE49-F238E27FC236}">
                <a16:creationId xmlns:a16="http://schemas.microsoft.com/office/drawing/2014/main" id="{35D8BC8A-E930-49EC-BC15-A6202052CF3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463973" y="4836888"/>
            <a:ext cx="2117725"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a:extLst>
              <a:ext uri="{FF2B5EF4-FFF2-40B4-BE49-F238E27FC236}">
                <a16:creationId xmlns:a16="http://schemas.microsoft.com/office/drawing/2014/main" id="{0ABE12AB-6BC0-4538-86D1-20A4834C2B7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99709" y="4783707"/>
            <a:ext cx="16351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a:extLst>
              <a:ext uri="{FF2B5EF4-FFF2-40B4-BE49-F238E27FC236}">
                <a16:creationId xmlns:a16="http://schemas.microsoft.com/office/drawing/2014/main" id="{3CE404EE-5471-4E1B-8750-B0224090AAB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44873" y="4641626"/>
            <a:ext cx="102870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D5508EF3-5719-4AC9-86C8-007F7DC5399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97322" y="4552726"/>
            <a:ext cx="703263"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5294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6C91E-F613-4286-9702-4715FE46C821}"/>
              </a:ext>
            </a:extLst>
          </p:cNvPr>
          <p:cNvSpPr>
            <a:spLocks noGrp="1"/>
          </p:cNvSpPr>
          <p:nvPr>
            <p:ph type="title"/>
          </p:nvPr>
        </p:nvSpPr>
        <p:spPr/>
        <p:txBody>
          <a:bodyPr/>
          <a:lstStyle/>
          <a:p>
            <a:r>
              <a:rPr lang="en-US" dirty="0"/>
              <a:t>ICT Industry in the Western Balkans Region</a:t>
            </a:r>
          </a:p>
        </p:txBody>
      </p:sp>
      <p:pic>
        <p:nvPicPr>
          <p:cNvPr id="4" name="Picture 3">
            <a:extLst>
              <a:ext uri="{FF2B5EF4-FFF2-40B4-BE49-F238E27FC236}">
                <a16:creationId xmlns:a16="http://schemas.microsoft.com/office/drawing/2014/main" id="{157FCEDC-33FE-4947-846A-338B8BA87817}"/>
              </a:ext>
            </a:extLst>
          </p:cNvPr>
          <p:cNvPicPr>
            <a:picLocks noChangeAspect="1"/>
          </p:cNvPicPr>
          <p:nvPr/>
        </p:nvPicPr>
        <p:blipFill>
          <a:blip r:embed="rId2"/>
          <a:stretch>
            <a:fillRect/>
          </a:stretch>
        </p:blipFill>
        <p:spPr>
          <a:xfrm>
            <a:off x="838200" y="1309557"/>
            <a:ext cx="5661805" cy="5004291"/>
          </a:xfrm>
          <a:prstGeom prst="rect">
            <a:avLst/>
          </a:prstGeom>
        </p:spPr>
      </p:pic>
      <p:sp>
        <p:nvSpPr>
          <p:cNvPr id="5" name="TextBox 4">
            <a:extLst>
              <a:ext uri="{FF2B5EF4-FFF2-40B4-BE49-F238E27FC236}">
                <a16:creationId xmlns:a16="http://schemas.microsoft.com/office/drawing/2014/main" id="{CB9F8990-4B71-43D5-B512-256470E9E7B6}"/>
              </a:ext>
            </a:extLst>
          </p:cNvPr>
          <p:cNvSpPr txBox="1"/>
          <p:nvPr/>
        </p:nvSpPr>
        <p:spPr>
          <a:xfrm>
            <a:off x="838199" y="6358470"/>
            <a:ext cx="5661806" cy="307777"/>
          </a:xfrm>
          <a:prstGeom prst="rect">
            <a:avLst/>
          </a:prstGeom>
          <a:noFill/>
        </p:spPr>
        <p:txBody>
          <a:bodyPr wrap="none" rtlCol="0">
            <a:spAutoFit/>
          </a:bodyPr>
          <a:lstStyle/>
          <a:p>
            <a:r>
              <a:rPr lang="en-US" sz="1400" dirty="0">
                <a:solidFill>
                  <a:srgbClr val="002F6C"/>
                </a:solidFill>
              </a:rPr>
              <a:t>Sources: Individual countries’ statistical offices (online statistical databases)</a:t>
            </a:r>
          </a:p>
        </p:txBody>
      </p:sp>
      <p:pic>
        <p:nvPicPr>
          <p:cNvPr id="3" name="Picture 2">
            <a:extLst>
              <a:ext uri="{FF2B5EF4-FFF2-40B4-BE49-F238E27FC236}">
                <a16:creationId xmlns:a16="http://schemas.microsoft.com/office/drawing/2014/main" id="{098F34CB-B5F6-4D10-AF0F-7D2201010593}"/>
              </a:ext>
            </a:extLst>
          </p:cNvPr>
          <p:cNvPicPr>
            <a:picLocks noChangeAspect="1"/>
          </p:cNvPicPr>
          <p:nvPr/>
        </p:nvPicPr>
        <p:blipFill>
          <a:blip r:embed="rId3"/>
          <a:stretch>
            <a:fillRect/>
          </a:stretch>
        </p:blipFill>
        <p:spPr>
          <a:xfrm>
            <a:off x="6658785" y="1309556"/>
            <a:ext cx="4502857" cy="5001531"/>
          </a:xfrm>
          <a:prstGeom prst="rect">
            <a:avLst/>
          </a:prstGeom>
        </p:spPr>
      </p:pic>
    </p:spTree>
    <p:extLst>
      <p:ext uri="{BB962C8B-B14F-4D97-AF65-F5344CB8AC3E}">
        <p14:creationId xmlns:p14="http://schemas.microsoft.com/office/powerpoint/2010/main" val="1108644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3577C-A69F-4032-82BF-DA1FBE5A2E2F}"/>
              </a:ext>
            </a:extLst>
          </p:cNvPr>
          <p:cNvSpPr>
            <a:spLocks noGrp="1"/>
          </p:cNvSpPr>
          <p:nvPr>
            <p:ph type="title"/>
          </p:nvPr>
        </p:nvSpPr>
        <p:spPr/>
        <p:txBody>
          <a:bodyPr/>
          <a:lstStyle/>
          <a:p>
            <a:r>
              <a:rPr lang="en-US" dirty="0"/>
              <a:t>ICT Industry in the Western Balkans Region</a:t>
            </a:r>
          </a:p>
        </p:txBody>
      </p:sp>
      <p:sp>
        <p:nvSpPr>
          <p:cNvPr id="4" name="Content Placeholder 1">
            <a:extLst>
              <a:ext uri="{FF2B5EF4-FFF2-40B4-BE49-F238E27FC236}">
                <a16:creationId xmlns:a16="http://schemas.microsoft.com/office/drawing/2014/main" id="{BFC954ED-4AD5-46A9-98BB-E973BEE7B675}"/>
              </a:ext>
            </a:extLst>
          </p:cNvPr>
          <p:cNvSpPr>
            <a:spLocks noGrp="1"/>
          </p:cNvSpPr>
          <p:nvPr>
            <p:ph idx="1"/>
          </p:nvPr>
        </p:nvSpPr>
        <p:spPr>
          <a:xfrm>
            <a:off x="838200" y="980728"/>
            <a:ext cx="7772400" cy="792088"/>
          </a:xfrm>
        </p:spPr>
        <p:txBody>
          <a:bodyPr/>
          <a:lstStyle/>
          <a:p>
            <a:pPr marL="0" indent="0">
              <a:buNone/>
            </a:pPr>
            <a:r>
              <a:rPr lang="en-US" sz="2000" dirty="0"/>
              <a:t>Commercial services exports by sector and partner - BOP6 - SI - Telecommunications, computer, and information services * ($US million)</a:t>
            </a:r>
          </a:p>
        </p:txBody>
      </p:sp>
      <p:sp>
        <p:nvSpPr>
          <p:cNvPr id="5" name="Content Placeholder 1">
            <a:extLst>
              <a:ext uri="{FF2B5EF4-FFF2-40B4-BE49-F238E27FC236}">
                <a16:creationId xmlns:a16="http://schemas.microsoft.com/office/drawing/2014/main" id="{E7BEA630-BC92-4CD4-AAA5-223C3F390E12}"/>
              </a:ext>
            </a:extLst>
          </p:cNvPr>
          <p:cNvSpPr txBox="1">
            <a:spLocks/>
          </p:cNvSpPr>
          <p:nvPr/>
        </p:nvSpPr>
        <p:spPr bwMode="auto">
          <a:xfrm>
            <a:off x="2133600" y="6021288"/>
            <a:ext cx="7772400"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46" indent="-171446" algn="l" defTabSz="342891" rtl="0" eaLnBrk="0" fontAlgn="base" hangingPunct="0">
              <a:spcBef>
                <a:spcPct val="0"/>
              </a:spcBef>
              <a:spcAft>
                <a:spcPts val="900"/>
              </a:spcAft>
              <a:buFont typeface="Arial" panose="020B0604020202020204" pitchFamily="34" charset="0"/>
              <a:buChar char="•"/>
              <a:defRPr sz="2400" kern="1200">
                <a:solidFill>
                  <a:srgbClr val="6C6463"/>
                </a:solidFill>
                <a:latin typeface="Gill Sans MT"/>
                <a:ea typeface="Gill Sans MT" pitchFamily="34" charset="0"/>
                <a:cs typeface="Gill Sans MT"/>
              </a:defRPr>
            </a:lvl1pPr>
            <a:lvl2pPr marL="512750" indent="-171446" algn="l" defTabSz="342891" rtl="0" eaLnBrk="0" fontAlgn="base" hangingPunct="0">
              <a:spcBef>
                <a:spcPct val="0"/>
              </a:spcBef>
              <a:spcAft>
                <a:spcPts val="900"/>
              </a:spcAft>
              <a:buFont typeface="Arial" panose="020B0604020202020204" pitchFamily="34" charset="0"/>
              <a:buChar char="–"/>
              <a:defRPr sz="2400" kern="1200">
                <a:solidFill>
                  <a:srgbClr val="6C6463"/>
                </a:solidFill>
                <a:latin typeface="Gill Sans MT"/>
                <a:ea typeface="Gill Sans MT" pitchFamily="34" charset="0"/>
                <a:cs typeface="Gill Sans MT"/>
              </a:defRPr>
            </a:lvl2pPr>
            <a:lvl3pPr marL="685783" indent="-171446" algn="l" defTabSz="342891" rtl="0" eaLnBrk="0" fontAlgn="base" hangingPunct="0">
              <a:spcBef>
                <a:spcPct val="20000"/>
              </a:spcBef>
              <a:spcAft>
                <a:spcPct val="0"/>
              </a:spcAft>
              <a:buFont typeface="Arial" panose="020B0604020202020204" pitchFamily="34" charset="0"/>
              <a:buChar char="•"/>
              <a:defRPr sz="1300" kern="1200">
                <a:solidFill>
                  <a:srgbClr val="6C6463"/>
                </a:solidFill>
                <a:latin typeface="Gill Sans MT"/>
                <a:ea typeface="Gill Sans MT" pitchFamily="34" charset="0"/>
                <a:cs typeface="Gill Sans MT"/>
              </a:defRPr>
            </a:lvl3pPr>
            <a:lvl4pPr marL="858817" indent="-173034" algn="l" defTabSz="342891" rtl="0" eaLnBrk="0" fontAlgn="base" hangingPunct="0">
              <a:spcBef>
                <a:spcPct val="20000"/>
              </a:spcBef>
              <a:spcAft>
                <a:spcPct val="0"/>
              </a:spcAft>
              <a:buFont typeface="Arial" panose="020B0604020202020204" pitchFamily="34" charset="0"/>
              <a:buChar char="–"/>
              <a:defRPr sz="1200" kern="1200">
                <a:solidFill>
                  <a:srgbClr val="6C6463"/>
                </a:solidFill>
                <a:latin typeface="Gill Sans MT"/>
                <a:ea typeface="Gill Sans MT" pitchFamily="34" charset="0"/>
                <a:cs typeface="Gill Sans MT"/>
              </a:defRPr>
            </a:lvl4pPr>
            <a:lvl5pPr marL="941364" indent="-171446" algn="l" defTabSz="342891" rtl="0" eaLnBrk="0" fontAlgn="base" hangingPunct="0">
              <a:spcBef>
                <a:spcPct val="20000"/>
              </a:spcBef>
              <a:spcAft>
                <a:spcPct val="0"/>
              </a:spcAft>
              <a:buFont typeface="Arial" panose="020B0604020202020204" pitchFamily="34" charset="0"/>
              <a:buChar char="»"/>
              <a:defRPr sz="1000" kern="1200">
                <a:solidFill>
                  <a:srgbClr val="6C6463"/>
                </a:solidFill>
                <a:latin typeface="Gill Sans MT"/>
                <a:ea typeface="Gill Sans MT" pitchFamily="34" charset="0"/>
                <a:cs typeface="Gill Sans MT"/>
              </a:defRPr>
            </a:lvl5pPr>
            <a:lvl6pPr marL="1885904" indent="-171446" algn="l" defTabSz="342891"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1"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1" rtl="0" eaLnBrk="1" latinLnBrk="0" hangingPunct="1">
              <a:spcBef>
                <a:spcPct val="20000"/>
              </a:spcBef>
              <a:buFont typeface="Arial"/>
              <a:buChar char="•"/>
              <a:defRPr sz="1500" kern="1200">
                <a:solidFill>
                  <a:schemeClr val="tx1"/>
                </a:solidFill>
                <a:latin typeface="+mn-lt"/>
                <a:ea typeface="+mn-ea"/>
                <a:cs typeface="+mn-cs"/>
              </a:defRPr>
            </a:lvl8pPr>
            <a:lvl9pPr marL="2914578" indent="-171446" algn="l" defTabSz="342891" rtl="0" eaLnBrk="1" latinLnBrk="0" hangingPunct="1">
              <a:spcBef>
                <a:spcPct val="20000"/>
              </a:spcBef>
              <a:buFont typeface="Arial"/>
              <a:buChar char="•"/>
              <a:defRPr sz="1500" kern="1200">
                <a:solidFill>
                  <a:schemeClr val="tx1"/>
                </a:solidFill>
                <a:latin typeface="+mn-lt"/>
                <a:ea typeface="+mn-ea"/>
                <a:cs typeface="+mn-cs"/>
              </a:defRPr>
            </a:lvl9pPr>
          </a:lstStyle>
          <a:p>
            <a:pPr marL="0" indent="0">
              <a:spcAft>
                <a:spcPts val="0"/>
              </a:spcAft>
              <a:buFont typeface="Arial" panose="020B0604020202020204" pitchFamily="34" charset="0"/>
              <a:buNone/>
            </a:pPr>
            <a:r>
              <a:rPr lang="en-US" sz="1200" dirty="0">
                <a:solidFill>
                  <a:srgbClr val="002F6C"/>
                </a:solidFill>
              </a:rPr>
              <a:t>Source: WTO, data.wto.org, accessed on November 30, 2020</a:t>
            </a:r>
          </a:p>
          <a:p>
            <a:pPr marL="0" indent="0">
              <a:spcAft>
                <a:spcPts val="0"/>
              </a:spcAft>
              <a:buFont typeface="Arial" panose="020B0604020202020204" pitchFamily="34" charset="0"/>
              <a:buNone/>
            </a:pPr>
            <a:r>
              <a:rPr lang="en-US" sz="1200" dirty="0">
                <a:solidFill>
                  <a:srgbClr val="002F6C"/>
                </a:solidFill>
              </a:rPr>
              <a:t>*Countries included: Albania, Bosnia and Herzegovina, Montenegro, North Macedonia, Serbia </a:t>
            </a:r>
          </a:p>
        </p:txBody>
      </p:sp>
      <p:pic>
        <p:nvPicPr>
          <p:cNvPr id="6" name="Picture 5">
            <a:extLst>
              <a:ext uri="{FF2B5EF4-FFF2-40B4-BE49-F238E27FC236}">
                <a16:creationId xmlns:a16="http://schemas.microsoft.com/office/drawing/2014/main" id="{FB071EBF-6430-4F09-AC12-FCFCDCBB01BA}"/>
              </a:ext>
            </a:extLst>
          </p:cNvPr>
          <p:cNvPicPr>
            <a:picLocks noChangeAspect="1"/>
          </p:cNvPicPr>
          <p:nvPr/>
        </p:nvPicPr>
        <p:blipFill>
          <a:blip r:embed="rId2"/>
          <a:stretch>
            <a:fillRect/>
          </a:stretch>
        </p:blipFill>
        <p:spPr>
          <a:xfrm>
            <a:off x="2284111" y="1715569"/>
            <a:ext cx="7621889" cy="4362966"/>
          </a:xfrm>
          <a:prstGeom prst="rect">
            <a:avLst/>
          </a:prstGeom>
        </p:spPr>
      </p:pic>
    </p:spTree>
    <p:extLst>
      <p:ext uri="{BB962C8B-B14F-4D97-AF65-F5344CB8AC3E}">
        <p14:creationId xmlns:p14="http://schemas.microsoft.com/office/powerpoint/2010/main" val="187248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B9AA7-3CD0-4443-9702-A8EE85BC2B7A}"/>
              </a:ext>
            </a:extLst>
          </p:cNvPr>
          <p:cNvSpPr>
            <a:spLocks noGrp="1"/>
          </p:cNvSpPr>
          <p:nvPr>
            <p:ph type="title"/>
          </p:nvPr>
        </p:nvSpPr>
        <p:spPr/>
        <p:txBody>
          <a:bodyPr/>
          <a:lstStyle/>
          <a:p>
            <a:r>
              <a:rPr lang="en-US" dirty="0"/>
              <a:t>ICT Industry in the Western Balkans Region</a:t>
            </a:r>
          </a:p>
        </p:txBody>
      </p:sp>
      <p:sp>
        <p:nvSpPr>
          <p:cNvPr id="4" name="Content Placeholder 1">
            <a:extLst>
              <a:ext uri="{FF2B5EF4-FFF2-40B4-BE49-F238E27FC236}">
                <a16:creationId xmlns:a16="http://schemas.microsoft.com/office/drawing/2014/main" id="{551E6DB7-0E59-41AF-A374-DFEAD14FC6AA}"/>
              </a:ext>
            </a:extLst>
          </p:cNvPr>
          <p:cNvSpPr>
            <a:spLocks noGrp="1"/>
          </p:cNvSpPr>
          <p:nvPr>
            <p:ph idx="1"/>
          </p:nvPr>
        </p:nvSpPr>
        <p:spPr>
          <a:xfrm>
            <a:off x="838200" y="973879"/>
            <a:ext cx="7772400" cy="792088"/>
          </a:xfrm>
        </p:spPr>
        <p:txBody>
          <a:bodyPr/>
          <a:lstStyle/>
          <a:p>
            <a:pPr marL="0" indent="0">
              <a:spcAft>
                <a:spcPts val="0"/>
              </a:spcAft>
              <a:buNone/>
            </a:pPr>
            <a:r>
              <a:rPr lang="en-US" sz="1800" dirty="0"/>
              <a:t>BOP6 - SI - Telecommunications, computer, and information services - exports</a:t>
            </a:r>
          </a:p>
          <a:p>
            <a:pPr marL="0" indent="0">
              <a:spcAft>
                <a:spcPts val="0"/>
              </a:spcAft>
              <a:buNone/>
            </a:pPr>
            <a:r>
              <a:rPr lang="en-US" sz="1800" dirty="0"/>
              <a:t>(US$ per 100 people)</a:t>
            </a:r>
          </a:p>
        </p:txBody>
      </p:sp>
      <p:sp>
        <p:nvSpPr>
          <p:cNvPr id="5" name="Content Placeholder 1">
            <a:extLst>
              <a:ext uri="{FF2B5EF4-FFF2-40B4-BE49-F238E27FC236}">
                <a16:creationId xmlns:a16="http://schemas.microsoft.com/office/drawing/2014/main" id="{D259F632-CEB7-467F-BCF2-BC58A1AC2571}"/>
              </a:ext>
            </a:extLst>
          </p:cNvPr>
          <p:cNvSpPr txBox="1">
            <a:spLocks/>
          </p:cNvSpPr>
          <p:nvPr/>
        </p:nvSpPr>
        <p:spPr bwMode="auto">
          <a:xfrm>
            <a:off x="1504019" y="6132834"/>
            <a:ext cx="7772400"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46" indent="-171446" algn="l" defTabSz="342891" rtl="0" eaLnBrk="0" fontAlgn="base" hangingPunct="0">
              <a:spcBef>
                <a:spcPct val="0"/>
              </a:spcBef>
              <a:spcAft>
                <a:spcPts val="900"/>
              </a:spcAft>
              <a:buFont typeface="Arial" panose="020B0604020202020204" pitchFamily="34" charset="0"/>
              <a:buChar char="•"/>
              <a:defRPr sz="2400" kern="1200">
                <a:solidFill>
                  <a:srgbClr val="6C6463"/>
                </a:solidFill>
                <a:latin typeface="Gill Sans MT"/>
                <a:ea typeface="Gill Sans MT" pitchFamily="34" charset="0"/>
                <a:cs typeface="Gill Sans MT"/>
              </a:defRPr>
            </a:lvl1pPr>
            <a:lvl2pPr marL="512750" indent="-171446" algn="l" defTabSz="342891" rtl="0" eaLnBrk="0" fontAlgn="base" hangingPunct="0">
              <a:spcBef>
                <a:spcPct val="0"/>
              </a:spcBef>
              <a:spcAft>
                <a:spcPts val="900"/>
              </a:spcAft>
              <a:buFont typeface="Arial" panose="020B0604020202020204" pitchFamily="34" charset="0"/>
              <a:buChar char="–"/>
              <a:defRPr sz="2400" kern="1200">
                <a:solidFill>
                  <a:srgbClr val="6C6463"/>
                </a:solidFill>
                <a:latin typeface="Gill Sans MT"/>
                <a:ea typeface="Gill Sans MT" pitchFamily="34" charset="0"/>
                <a:cs typeface="Gill Sans MT"/>
              </a:defRPr>
            </a:lvl2pPr>
            <a:lvl3pPr marL="685783" indent="-171446" algn="l" defTabSz="342891" rtl="0" eaLnBrk="0" fontAlgn="base" hangingPunct="0">
              <a:spcBef>
                <a:spcPct val="20000"/>
              </a:spcBef>
              <a:spcAft>
                <a:spcPct val="0"/>
              </a:spcAft>
              <a:buFont typeface="Arial" panose="020B0604020202020204" pitchFamily="34" charset="0"/>
              <a:buChar char="•"/>
              <a:defRPr sz="1300" kern="1200">
                <a:solidFill>
                  <a:srgbClr val="6C6463"/>
                </a:solidFill>
                <a:latin typeface="Gill Sans MT"/>
                <a:ea typeface="Gill Sans MT" pitchFamily="34" charset="0"/>
                <a:cs typeface="Gill Sans MT"/>
              </a:defRPr>
            </a:lvl3pPr>
            <a:lvl4pPr marL="858817" indent="-173034" algn="l" defTabSz="342891" rtl="0" eaLnBrk="0" fontAlgn="base" hangingPunct="0">
              <a:spcBef>
                <a:spcPct val="20000"/>
              </a:spcBef>
              <a:spcAft>
                <a:spcPct val="0"/>
              </a:spcAft>
              <a:buFont typeface="Arial" panose="020B0604020202020204" pitchFamily="34" charset="0"/>
              <a:buChar char="–"/>
              <a:defRPr sz="1200" kern="1200">
                <a:solidFill>
                  <a:srgbClr val="6C6463"/>
                </a:solidFill>
                <a:latin typeface="Gill Sans MT"/>
                <a:ea typeface="Gill Sans MT" pitchFamily="34" charset="0"/>
                <a:cs typeface="Gill Sans MT"/>
              </a:defRPr>
            </a:lvl4pPr>
            <a:lvl5pPr marL="941364" indent="-171446" algn="l" defTabSz="342891" rtl="0" eaLnBrk="0" fontAlgn="base" hangingPunct="0">
              <a:spcBef>
                <a:spcPct val="20000"/>
              </a:spcBef>
              <a:spcAft>
                <a:spcPct val="0"/>
              </a:spcAft>
              <a:buFont typeface="Arial" panose="020B0604020202020204" pitchFamily="34" charset="0"/>
              <a:buChar char="»"/>
              <a:defRPr sz="1000" kern="1200">
                <a:solidFill>
                  <a:srgbClr val="6C6463"/>
                </a:solidFill>
                <a:latin typeface="Gill Sans MT"/>
                <a:ea typeface="Gill Sans MT" pitchFamily="34" charset="0"/>
                <a:cs typeface="Gill Sans MT"/>
              </a:defRPr>
            </a:lvl5pPr>
            <a:lvl6pPr marL="1885904" indent="-171446" algn="l" defTabSz="342891"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1"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1" rtl="0" eaLnBrk="1" latinLnBrk="0" hangingPunct="1">
              <a:spcBef>
                <a:spcPct val="20000"/>
              </a:spcBef>
              <a:buFont typeface="Arial"/>
              <a:buChar char="•"/>
              <a:defRPr sz="1500" kern="1200">
                <a:solidFill>
                  <a:schemeClr val="tx1"/>
                </a:solidFill>
                <a:latin typeface="+mn-lt"/>
                <a:ea typeface="+mn-ea"/>
                <a:cs typeface="+mn-cs"/>
              </a:defRPr>
            </a:lvl8pPr>
            <a:lvl9pPr marL="2914578" indent="-171446" algn="l" defTabSz="342891" rtl="0" eaLnBrk="1" latinLnBrk="0" hangingPunct="1">
              <a:spcBef>
                <a:spcPct val="20000"/>
              </a:spcBef>
              <a:buFont typeface="Arial"/>
              <a:buChar char="•"/>
              <a:defRPr sz="1500" kern="1200">
                <a:solidFill>
                  <a:schemeClr val="tx1"/>
                </a:solidFill>
                <a:latin typeface="+mn-lt"/>
                <a:ea typeface="+mn-ea"/>
                <a:cs typeface="+mn-cs"/>
              </a:defRPr>
            </a:lvl9pPr>
          </a:lstStyle>
          <a:p>
            <a:pPr marL="0" indent="0">
              <a:spcAft>
                <a:spcPts val="0"/>
              </a:spcAft>
              <a:buFont typeface="Arial" panose="020B0604020202020204" pitchFamily="34" charset="0"/>
              <a:buNone/>
            </a:pPr>
            <a:r>
              <a:rPr lang="en-US" sz="1200" dirty="0">
                <a:solidFill>
                  <a:srgbClr val="002F6C"/>
                </a:solidFill>
              </a:rPr>
              <a:t>Source: World Bank, </a:t>
            </a:r>
            <a:r>
              <a:rPr lang="en-US" sz="1200" dirty="0">
                <a:solidFill>
                  <a:srgbClr val="002F6C"/>
                </a:solidFill>
                <a:hlinkClick r:id="rId2">
                  <a:extLst>
                    <a:ext uri="{A12FA001-AC4F-418D-AE19-62706E023703}">
                      <ahyp:hlinkClr xmlns:ahyp="http://schemas.microsoft.com/office/drawing/2018/hyperlinkcolor" val="tx"/>
                    </a:ext>
                  </a:extLst>
                </a:hlinkClick>
              </a:rPr>
              <a:t>https://tcdata360.worldbank.org</a:t>
            </a:r>
            <a:r>
              <a:rPr lang="en-US" sz="1200" dirty="0">
                <a:solidFill>
                  <a:srgbClr val="002F6C"/>
                </a:solidFill>
              </a:rPr>
              <a:t>, accessed on December 07, 2020</a:t>
            </a:r>
          </a:p>
        </p:txBody>
      </p:sp>
      <p:pic>
        <p:nvPicPr>
          <p:cNvPr id="6" name="Picture 5">
            <a:extLst>
              <a:ext uri="{FF2B5EF4-FFF2-40B4-BE49-F238E27FC236}">
                <a16:creationId xmlns:a16="http://schemas.microsoft.com/office/drawing/2014/main" id="{1A594308-B260-4280-860C-9B1F0D882693}"/>
              </a:ext>
            </a:extLst>
          </p:cNvPr>
          <p:cNvPicPr>
            <a:picLocks noChangeAspect="1"/>
          </p:cNvPicPr>
          <p:nvPr/>
        </p:nvPicPr>
        <p:blipFill>
          <a:blip r:embed="rId3"/>
          <a:stretch>
            <a:fillRect/>
          </a:stretch>
        </p:blipFill>
        <p:spPr>
          <a:xfrm>
            <a:off x="1570594" y="1628800"/>
            <a:ext cx="8022319" cy="4505271"/>
          </a:xfrm>
          <a:prstGeom prst="rect">
            <a:avLst/>
          </a:prstGeom>
        </p:spPr>
      </p:pic>
      <p:sp>
        <p:nvSpPr>
          <p:cNvPr id="3" name="TextBox 2">
            <a:extLst>
              <a:ext uri="{FF2B5EF4-FFF2-40B4-BE49-F238E27FC236}">
                <a16:creationId xmlns:a16="http://schemas.microsoft.com/office/drawing/2014/main" id="{C80C4203-8812-4D70-AAF7-157A3E8F20AB}"/>
              </a:ext>
            </a:extLst>
          </p:cNvPr>
          <p:cNvSpPr txBox="1"/>
          <p:nvPr/>
        </p:nvSpPr>
        <p:spPr>
          <a:xfrm>
            <a:off x="7366000" y="2220831"/>
            <a:ext cx="641522" cy="307777"/>
          </a:xfrm>
          <a:prstGeom prst="rect">
            <a:avLst/>
          </a:prstGeom>
          <a:noFill/>
        </p:spPr>
        <p:txBody>
          <a:bodyPr wrap="none" rtlCol="0">
            <a:spAutoFit/>
          </a:bodyPr>
          <a:lstStyle/>
          <a:p>
            <a:r>
              <a:rPr lang="en-US" sz="1400" dirty="0"/>
              <a:t>Serbia</a:t>
            </a:r>
          </a:p>
        </p:txBody>
      </p:sp>
      <p:sp>
        <p:nvSpPr>
          <p:cNvPr id="7" name="TextBox 6">
            <a:extLst>
              <a:ext uri="{FF2B5EF4-FFF2-40B4-BE49-F238E27FC236}">
                <a16:creationId xmlns:a16="http://schemas.microsoft.com/office/drawing/2014/main" id="{2F81FCE7-6354-4957-B01E-CAA6977553D0}"/>
              </a:ext>
            </a:extLst>
          </p:cNvPr>
          <p:cNvSpPr txBox="1"/>
          <p:nvPr/>
        </p:nvSpPr>
        <p:spPr>
          <a:xfrm>
            <a:off x="6807200" y="3275111"/>
            <a:ext cx="1098314" cy="307777"/>
          </a:xfrm>
          <a:prstGeom prst="rect">
            <a:avLst/>
          </a:prstGeom>
          <a:noFill/>
        </p:spPr>
        <p:txBody>
          <a:bodyPr wrap="none" rtlCol="0">
            <a:spAutoFit/>
          </a:bodyPr>
          <a:lstStyle/>
          <a:p>
            <a:r>
              <a:rPr lang="en-US" sz="1400" dirty="0"/>
              <a:t>Montenegro</a:t>
            </a:r>
          </a:p>
        </p:txBody>
      </p:sp>
      <p:sp>
        <p:nvSpPr>
          <p:cNvPr id="8" name="TextBox 7">
            <a:extLst>
              <a:ext uri="{FF2B5EF4-FFF2-40B4-BE49-F238E27FC236}">
                <a16:creationId xmlns:a16="http://schemas.microsoft.com/office/drawing/2014/main" id="{BABFBF3D-CC7E-457B-A631-E285227B9851}"/>
              </a:ext>
            </a:extLst>
          </p:cNvPr>
          <p:cNvSpPr txBox="1"/>
          <p:nvPr/>
        </p:nvSpPr>
        <p:spPr>
          <a:xfrm>
            <a:off x="7044674" y="4022943"/>
            <a:ext cx="1470274" cy="307777"/>
          </a:xfrm>
          <a:prstGeom prst="rect">
            <a:avLst/>
          </a:prstGeom>
          <a:noFill/>
        </p:spPr>
        <p:txBody>
          <a:bodyPr wrap="none" rtlCol="0">
            <a:spAutoFit/>
          </a:bodyPr>
          <a:lstStyle/>
          <a:p>
            <a:r>
              <a:rPr lang="en-US" sz="1400" dirty="0"/>
              <a:t>North Macedonia</a:t>
            </a:r>
          </a:p>
        </p:txBody>
      </p:sp>
      <p:sp>
        <p:nvSpPr>
          <p:cNvPr id="9" name="TextBox 8">
            <a:extLst>
              <a:ext uri="{FF2B5EF4-FFF2-40B4-BE49-F238E27FC236}">
                <a16:creationId xmlns:a16="http://schemas.microsoft.com/office/drawing/2014/main" id="{97518832-7DB3-41B1-8F95-7B7E975F35B1}"/>
              </a:ext>
            </a:extLst>
          </p:cNvPr>
          <p:cNvSpPr txBox="1"/>
          <p:nvPr/>
        </p:nvSpPr>
        <p:spPr>
          <a:xfrm>
            <a:off x="7578482" y="4473382"/>
            <a:ext cx="1929118" cy="307777"/>
          </a:xfrm>
          <a:prstGeom prst="rect">
            <a:avLst/>
          </a:prstGeom>
          <a:noFill/>
        </p:spPr>
        <p:txBody>
          <a:bodyPr wrap="none" rtlCol="0">
            <a:spAutoFit/>
          </a:bodyPr>
          <a:lstStyle/>
          <a:p>
            <a:r>
              <a:rPr lang="en-US" sz="1400" dirty="0"/>
              <a:t>Bosnia and Herzegovina</a:t>
            </a:r>
          </a:p>
        </p:txBody>
      </p:sp>
      <p:sp>
        <p:nvSpPr>
          <p:cNvPr id="10" name="TextBox 9">
            <a:extLst>
              <a:ext uri="{FF2B5EF4-FFF2-40B4-BE49-F238E27FC236}">
                <a16:creationId xmlns:a16="http://schemas.microsoft.com/office/drawing/2014/main" id="{FE944F1E-803B-4B7C-A412-8112011214B2}"/>
              </a:ext>
            </a:extLst>
          </p:cNvPr>
          <p:cNvSpPr txBox="1"/>
          <p:nvPr/>
        </p:nvSpPr>
        <p:spPr>
          <a:xfrm>
            <a:off x="7147090" y="5092032"/>
            <a:ext cx="734496" cy="307777"/>
          </a:xfrm>
          <a:prstGeom prst="rect">
            <a:avLst/>
          </a:prstGeom>
          <a:noFill/>
        </p:spPr>
        <p:txBody>
          <a:bodyPr wrap="none" rtlCol="0">
            <a:spAutoFit/>
          </a:bodyPr>
          <a:lstStyle/>
          <a:p>
            <a:r>
              <a:rPr lang="en-US" sz="1400" dirty="0"/>
              <a:t>Albania</a:t>
            </a:r>
          </a:p>
        </p:txBody>
      </p:sp>
      <p:sp>
        <p:nvSpPr>
          <p:cNvPr id="11" name="TextBox 10">
            <a:extLst>
              <a:ext uri="{FF2B5EF4-FFF2-40B4-BE49-F238E27FC236}">
                <a16:creationId xmlns:a16="http://schemas.microsoft.com/office/drawing/2014/main" id="{9073054D-68F2-4D52-BCE3-FB9ACD163393}"/>
              </a:ext>
            </a:extLst>
          </p:cNvPr>
          <p:cNvSpPr txBox="1"/>
          <p:nvPr/>
        </p:nvSpPr>
        <p:spPr>
          <a:xfrm>
            <a:off x="5036243" y="5092031"/>
            <a:ext cx="707951" cy="307777"/>
          </a:xfrm>
          <a:prstGeom prst="rect">
            <a:avLst/>
          </a:prstGeom>
          <a:noFill/>
        </p:spPr>
        <p:txBody>
          <a:bodyPr wrap="none" rtlCol="0">
            <a:spAutoFit/>
          </a:bodyPr>
          <a:lstStyle/>
          <a:p>
            <a:r>
              <a:rPr lang="en-US" sz="1400" dirty="0"/>
              <a:t>Kosovo</a:t>
            </a:r>
          </a:p>
        </p:txBody>
      </p:sp>
    </p:spTree>
    <p:extLst>
      <p:ext uri="{BB962C8B-B14F-4D97-AF65-F5344CB8AC3E}">
        <p14:creationId xmlns:p14="http://schemas.microsoft.com/office/powerpoint/2010/main" val="2529195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6BEB8-E9D3-4095-A567-9D17434AEAF6}"/>
              </a:ext>
            </a:extLst>
          </p:cNvPr>
          <p:cNvSpPr>
            <a:spLocks noGrp="1"/>
          </p:cNvSpPr>
          <p:nvPr>
            <p:ph type="title"/>
          </p:nvPr>
        </p:nvSpPr>
        <p:spPr/>
        <p:txBody>
          <a:bodyPr/>
          <a:lstStyle/>
          <a:p>
            <a:r>
              <a:rPr lang="en-US" dirty="0"/>
              <a:t>ICT Industry in the Western Balkans Region</a:t>
            </a:r>
          </a:p>
        </p:txBody>
      </p:sp>
      <p:sp>
        <p:nvSpPr>
          <p:cNvPr id="4" name="Content Placeholder 1">
            <a:extLst>
              <a:ext uri="{FF2B5EF4-FFF2-40B4-BE49-F238E27FC236}">
                <a16:creationId xmlns:a16="http://schemas.microsoft.com/office/drawing/2014/main" id="{78A46D31-268E-477A-9F72-6B06AF2CF53D}"/>
              </a:ext>
            </a:extLst>
          </p:cNvPr>
          <p:cNvSpPr>
            <a:spLocks noGrp="1"/>
          </p:cNvSpPr>
          <p:nvPr>
            <p:ph idx="1"/>
          </p:nvPr>
        </p:nvSpPr>
        <p:spPr>
          <a:xfrm>
            <a:off x="907181" y="980728"/>
            <a:ext cx="7772400" cy="792088"/>
          </a:xfrm>
        </p:spPr>
        <p:txBody>
          <a:bodyPr/>
          <a:lstStyle/>
          <a:p>
            <a:pPr marL="0" indent="0">
              <a:spcAft>
                <a:spcPts val="0"/>
              </a:spcAft>
              <a:buNone/>
            </a:pPr>
            <a:r>
              <a:rPr lang="en-US" sz="1800" dirty="0"/>
              <a:t>BOP6 - SI - Telecommunications, computer, and information services - exports</a:t>
            </a:r>
          </a:p>
          <a:p>
            <a:pPr marL="0" indent="0">
              <a:spcAft>
                <a:spcPts val="0"/>
              </a:spcAft>
              <a:buNone/>
            </a:pPr>
            <a:r>
              <a:rPr lang="en-US" sz="1800" dirty="0"/>
              <a:t>(US$ per 100 people)</a:t>
            </a:r>
          </a:p>
        </p:txBody>
      </p:sp>
      <p:sp>
        <p:nvSpPr>
          <p:cNvPr id="5" name="Content Placeholder 1">
            <a:extLst>
              <a:ext uri="{FF2B5EF4-FFF2-40B4-BE49-F238E27FC236}">
                <a16:creationId xmlns:a16="http://schemas.microsoft.com/office/drawing/2014/main" id="{DE2C26B7-3B59-4BE2-92AE-E6D07A7AEDCC}"/>
              </a:ext>
            </a:extLst>
          </p:cNvPr>
          <p:cNvSpPr txBox="1">
            <a:spLocks/>
          </p:cNvSpPr>
          <p:nvPr/>
        </p:nvSpPr>
        <p:spPr bwMode="auto">
          <a:xfrm>
            <a:off x="1695554" y="6391612"/>
            <a:ext cx="7772400"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46" indent="-171446" algn="l" defTabSz="342891" rtl="0" eaLnBrk="0" fontAlgn="base" hangingPunct="0">
              <a:spcBef>
                <a:spcPct val="0"/>
              </a:spcBef>
              <a:spcAft>
                <a:spcPts val="900"/>
              </a:spcAft>
              <a:buFont typeface="Arial" panose="020B0604020202020204" pitchFamily="34" charset="0"/>
              <a:buChar char="•"/>
              <a:defRPr sz="2400" kern="1200">
                <a:solidFill>
                  <a:srgbClr val="6C6463"/>
                </a:solidFill>
                <a:latin typeface="Gill Sans MT"/>
                <a:ea typeface="Gill Sans MT" pitchFamily="34" charset="0"/>
                <a:cs typeface="Gill Sans MT"/>
              </a:defRPr>
            </a:lvl1pPr>
            <a:lvl2pPr marL="512750" indent="-171446" algn="l" defTabSz="342891" rtl="0" eaLnBrk="0" fontAlgn="base" hangingPunct="0">
              <a:spcBef>
                <a:spcPct val="0"/>
              </a:spcBef>
              <a:spcAft>
                <a:spcPts val="900"/>
              </a:spcAft>
              <a:buFont typeface="Arial" panose="020B0604020202020204" pitchFamily="34" charset="0"/>
              <a:buChar char="–"/>
              <a:defRPr sz="2400" kern="1200">
                <a:solidFill>
                  <a:srgbClr val="6C6463"/>
                </a:solidFill>
                <a:latin typeface="Gill Sans MT"/>
                <a:ea typeface="Gill Sans MT" pitchFamily="34" charset="0"/>
                <a:cs typeface="Gill Sans MT"/>
              </a:defRPr>
            </a:lvl2pPr>
            <a:lvl3pPr marL="685783" indent="-171446" algn="l" defTabSz="342891" rtl="0" eaLnBrk="0" fontAlgn="base" hangingPunct="0">
              <a:spcBef>
                <a:spcPct val="20000"/>
              </a:spcBef>
              <a:spcAft>
                <a:spcPct val="0"/>
              </a:spcAft>
              <a:buFont typeface="Arial" panose="020B0604020202020204" pitchFamily="34" charset="0"/>
              <a:buChar char="•"/>
              <a:defRPr sz="1300" kern="1200">
                <a:solidFill>
                  <a:srgbClr val="6C6463"/>
                </a:solidFill>
                <a:latin typeface="Gill Sans MT"/>
                <a:ea typeface="Gill Sans MT" pitchFamily="34" charset="0"/>
                <a:cs typeface="Gill Sans MT"/>
              </a:defRPr>
            </a:lvl3pPr>
            <a:lvl4pPr marL="858817" indent="-173034" algn="l" defTabSz="342891" rtl="0" eaLnBrk="0" fontAlgn="base" hangingPunct="0">
              <a:spcBef>
                <a:spcPct val="20000"/>
              </a:spcBef>
              <a:spcAft>
                <a:spcPct val="0"/>
              </a:spcAft>
              <a:buFont typeface="Arial" panose="020B0604020202020204" pitchFamily="34" charset="0"/>
              <a:buChar char="–"/>
              <a:defRPr sz="1200" kern="1200">
                <a:solidFill>
                  <a:srgbClr val="6C6463"/>
                </a:solidFill>
                <a:latin typeface="Gill Sans MT"/>
                <a:ea typeface="Gill Sans MT" pitchFamily="34" charset="0"/>
                <a:cs typeface="Gill Sans MT"/>
              </a:defRPr>
            </a:lvl4pPr>
            <a:lvl5pPr marL="941364" indent="-171446" algn="l" defTabSz="342891" rtl="0" eaLnBrk="0" fontAlgn="base" hangingPunct="0">
              <a:spcBef>
                <a:spcPct val="20000"/>
              </a:spcBef>
              <a:spcAft>
                <a:spcPct val="0"/>
              </a:spcAft>
              <a:buFont typeface="Arial" panose="020B0604020202020204" pitchFamily="34" charset="0"/>
              <a:buChar char="»"/>
              <a:defRPr sz="1000" kern="1200">
                <a:solidFill>
                  <a:srgbClr val="6C6463"/>
                </a:solidFill>
                <a:latin typeface="Gill Sans MT"/>
                <a:ea typeface="Gill Sans MT" pitchFamily="34" charset="0"/>
                <a:cs typeface="Gill Sans MT"/>
              </a:defRPr>
            </a:lvl5pPr>
            <a:lvl6pPr marL="1885904" indent="-171446" algn="l" defTabSz="342891" rtl="0" eaLnBrk="1" latinLnBrk="0" hangingPunct="1">
              <a:spcBef>
                <a:spcPct val="20000"/>
              </a:spcBef>
              <a:buFont typeface="Arial"/>
              <a:buChar char="•"/>
              <a:defRPr sz="1500" kern="1200">
                <a:solidFill>
                  <a:schemeClr val="tx1"/>
                </a:solidFill>
                <a:latin typeface="+mn-lt"/>
                <a:ea typeface="+mn-ea"/>
                <a:cs typeface="+mn-cs"/>
              </a:defRPr>
            </a:lvl6pPr>
            <a:lvl7pPr marL="2228795" indent="-171446" algn="l" defTabSz="342891" rtl="0" eaLnBrk="1" latinLnBrk="0" hangingPunct="1">
              <a:spcBef>
                <a:spcPct val="20000"/>
              </a:spcBef>
              <a:buFont typeface="Arial"/>
              <a:buChar char="•"/>
              <a:defRPr sz="1500" kern="1200">
                <a:solidFill>
                  <a:schemeClr val="tx1"/>
                </a:solidFill>
                <a:latin typeface="+mn-lt"/>
                <a:ea typeface="+mn-ea"/>
                <a:cs typeface="+mn-cs"/>
              </a:defRPr>
            </a:lvl7pPr>
            <a:lvl8pPr marL="2571686" indent="-171446" algn="l" defTabSz="342891" rtl="0" eaLnBrk="1" latinLnBrk="0" hangingPunct="1">
              <a:spcBef>
                <a:spcPct val="20000"/>
              </a:spcBef>
              <a:buFont typeface="Arial"/>
              <a:buChar char="•"/>
              <a:defRPr sz="1500" kern="1200">
                <a:solidFill>
                  <a:schemeClr val="tx1"/>
                </a:solidFill>
                <a:latin typeface="+mn-lt"/>
                <a:ea typeface="+mn-ea"/>
                <a:cs typeface="+mn-cs"/>
              </a:defRPr>
            </a:lvl8pPr>
            <a:lvl9pPr marL="2914578" indent="-171446" algn="l" defTabSz="342891" rtl="0" eaLnBrk="1" latinLnBrk="0" hangingPunct="1">
              <a:spcBef>
                <a:spcPct val="20000"/>
              </a:spcBef>
              <a:buFont typeface="Arial"/>
              <a:buChar char="•"/>
              <a:defRPr sz="1500" kern="1200">
                <a:solidFill>
                  <a:schemeClr val="tx1"/>
                </a:solidFill>
                <a:latin typeface="+mn-lt"/>
                <a:ea typeface="+mn-ea"/>
                <a:cs typeface="+mn-cs"/>
              </a:defRPr>
            </a:lvl9pPr>
          </a:lstStyle>
          <a:p>
            <a:pPr marL="0" indent="0">
              <a:spcAft>
                <a:spcPts val="0"/>
              </a:spcAft>
              <a:buFont typeface="Arial" panose="020B0604020202020204" pitchFamily="34" charset="0"/>
              <a:buNone/>
            </a:pPr>
            <a:r>
              <a:rPr lang="en-US" sz="1200" dirty="0">
                <a:solidFill>
                  <a:srgbClr val="002F6C"/>
                </a:solidFill>
              </a:rPr>
              <a:t>Source: World Bank, </a:t>
            </a:r>
            <a:r>
              <a:rPr lang="en-US" sz="1200" dirty="0">
                <a:solidFill>
                  <a:srgbClr val="002F6C"/>
                </a:solidFill>
                <a:hlinkClick r:id="rId2">
                  <a:extLst>
                    <a:ext uri="{A12FA001-AC4F-418D-AE19-62706E023703}">
                      <ahyp:hlinkClr xmlns:ahyp="http://schemas.microsoft.com/office/drawing/2018/hyperlinkcolor" val="tx"/>
                    </a:ext>
                  </a:extLst>
                </a:hlinkClick>
              </a:rPr>
              <a:t>https://tcdata360.worldbank.org</a:t>
            </a:r>
            <a:r>
              <a:rPr lang="en-US" sz="1200" dirty="0">
                <a:solidFill>
                  <a:srgbClr val="002F6C"/>
                </a:solidFill>
              </a:rPr>
              <a:t>, accessed on December 07, 2020</a:t>
            </a:r>
          </a:p>
        </p:txBody>
      </p:sp>
      <p:pic>
        <p:nvPicPr>
          <p:cNvPr id="6" name="Picture 5">
            <a:extLst>
              <a:ext uri="{FF2B5EF4-FFF2-40B4-BE49-F238E27FC236}">
                <a16:creationId xmlns:a16="http://schemas.microsoft.com/office/drawing/2014/main" id="{6D10438C-C087-43BA-AFC7-461DBB5DF48B}"/>
              </a:ext>
            </a:extLst>
          </p:cNvPr>
          <p:cNvPicPr>
            <a:picLocks noChangeAspect="1"/>
          </p:cNvPicPr>
          <p:nvPr/>
        </p:nvPicPr>
        <p:blipFill>
          <a:blip r:embed="rId3"/>
          <a:stretch>
            <a:fillRect/>
          </a:stretch>
        </p:blipFill>
        <p:spPr>
          <a:xfrm>
            <a:off x="1764792" y="1726648"/>
            <a:ext cx="8141208" cy="4664964"/>
          </a:xfrm>
          <a:prstGeom prst="rect">
            <a:avLst/>
          </a:prstGeom>
        </p:spPr>
      </p:pic>
      <p:sp>
        <p:nvSpPr>
          <p:cNvPr id="8" name="TextBox 7">
            <a:extLst>
              <a:ext uri="{FF2B5EF4-FFF2-40B4-BE49-F238E27FC236}">
                <a16:creationId xmlns:a16="http://schemas.microsoft.com/office/drawing/2014/main" id="{ABC2C3DB-08F6-4377-A73A-6A31D438B4B7}"/>
              </a:ext>
            </a:extLst>
          </p:cNvPr>
          <p:cNvSpPr txBox="1"/>
          <p:nvPr/>
        </p:nvSpPr>
        <p:spPr>
          <a:xfrm>
            <a:off x="8500828" y="3274310"/>
            <a:ext cx="641522" cy="307777"/>
          </a:xfrm>
          <a:prstGeom prst="rect">
            <a:avLst/>
          </a:prstGeom>
          <a:noFill/>
        </p:spPr>
        <p:txBody>
          <a:bodyPr wrap="none" rtlCol="0">
            <a:spAutoFit/>
          </a:bodyPr>
          <a:lstStyle/>
          <a:p>
            <a:r>
              <a:rPr lang="en-US" sz="1400" dirty="0"/>
              <a:t>Serbia</a:t>
            </a:r>
          </a:p>
        </p:txBody>
      </p:sp>
      <p:sp>
        <p:nvSpPr>
          <p:cNvPr id="9" name="TextBox 8">
            <a:extLst>
              <a:ext uri="{FF2B5EF4-FFF2-40B4-BE49-F238E27FC236}">
                <a16:creationId xmlns:a16="http://schemas.microsoft.com/office/drawing/2014/main" id="{F8F2B9A4-860F-4E77-9429-B9A72719EAD9}"/>
              </a:ext>
            </a:extLst>
          </p:cNvPr>
          <p:cNvSpPr txBox="1"/>
          <p:nvPr/>
        </p:nvSpPr>
        <p:spPr>
          <a:xfrm>
            <a:off x="6784694" y="4476119"/>
            <a:ext cx="1098314" cy="307777"/>
          </a:xfrm>
          <a:prstGeom prst="rect">
            <a:avLst/>
          </a:prstGeom>
          <a:noFill/>
        </p:spPr>
        <p:txBody>
          <a:bodyPr wrap="none" rtlCol="0">
            <a:spAutoFit/>
          </a:bodyPr>
          <a:lstStyle/>
          <a:p>
            <a:r>
              <a:rPr lang="en-US" sz="1400" dirty="0"/>
              <a:t>Montenegro</a:t>
            </a:r>
          </a:p>
        </p:txBody>
      </p:sp>
      <p:sp>
        <p:nvSpPr>
          <p:cNvPr id="10" name="TextBox 9">
            <a:extLst>
              <a:ext uri="{FF2B5EF4-FFF2-40B4-BE49-F238E27FC236}">
                <a16:creationId xmlns:a16="http://schemas.microsoft.com/office/drawing/2014/main" id="{C8B9A890-5E74-4C12-A5E7-06DF63C0EB76}"/>
              </a:ext>
            </a:extLst>
          </p:cNvPr>
          <p:cNvSpPr txBox="1"/>
          <p:nvPr/>
        </p:nvSpPr>
        <p:spPr>
          <a:xfrm>
            <a:off x="7147871" y="4765739"/>
            <a:ext cx="1470274" cy="307777"/>
          </a:xfrm>
          <a:prstGeom prst="rect">
            <a:avLst/>
          </a:prstGeom>
          <a:noFill/>
        </p:spPr>
        <p:txBody>
          <a:bodyPr wrap="none" rtlCol="0">
            <a:spAutoFit/>
          </a:bodyPr>
          <a:lstStyle/>
          <a:p>
            <a:r>
              <a:rPr lang="en-US" sz="1400" dirty="0"/>
              <a:t>North Macedonia</a:t>
            </a:r>
          </a:p>
        </p:txBody>
      </p:sp>
      <p:sp>
        <p:nvSpPr>
          <p:cNvPr id="11" name="TextBox 10">
            <a:extLst>
              <a:ext uri="{FF2B5EF4-FFF2-40B4-BE49-F238E27FC236}">
                <a16:creationId xmlns:a16="http://schemas.microsoft.com/office/drawing/2014/main" id="{3EF3D87C-C083-41BC-9839-83376D2AF32B}"/>
              </a:ext>
            </a:extLst>
          </p:cNvPr>
          <p:cNvSpPr txBox="1"/>
          <p:nvPr/>
        </p:nvSpPr>
        <p:spPr>
          <a:xfrm>
            <a:off x="7459774" y="5014746"/>
            <a:ext cx="1929118" cy="307777"/>
          </a:xfrm>
          <a:prstGeom prst="rect">
            <a:avLst/>
          </a:prstGeom>
          <a:noFill/>
        </p:spPr>
        <p:txBody>
          <a:bodyPr wrap="none" rtlCol="0">
            <a:spAutoFit/>
          </a:bodyPr>
          <a:lstStyle/>
          <a:p>
            <a:r>
              <a:rPr lang="en-US" sz="1400" dirty="0"/>
              <a:t>Bosnia and Herzegovina</a:t>
            </a:r>
          </a:p>
        </p:txBody>
      </p:sp>
      <p:sp>
        <p:nvSpPr>
          <p:cNvPr id="12" name="TextBox 11">
            <a:extLst>
              <a:ext uri="{FF2B5EF4-FFF2-40B4-BE49-F238E27FC236}">
                <a16:creationId xmlns:a16="http://schemas.microsoft.com/office/drawing/2014/main" id="{233AC172-F6E9-4F5C-A9B9-3F1710A15C86}"/>
              </a:ext>
            </a:extLst>
          </p:cNvPr>
          <p:cNvSpPr txBox="1"/>
          <p:nvPr/>
        </p:nvSpPr>
        <p:spPr>
          <a:xfrm>
            <a:off x="7457849" y="5243994"/>
            <a:ext cx="734496" cy="307777"/>
          </a:xfrm>
          <a:prstGeom prst="rect">
            <a:avLst/>
          </a:prstGeom>
          <a:noFill/>
        </p:spPr>
        <p:txBody>
          <a:bodyPr wrap="none" rtlCol="0">
            <a:spAutoFit/>
          </a:bodyPr>
          <a:lstStyle/>
          <a:p>
            <a:r>
              <a:rPr lang="en-US" sz="1400" dirty="0"/>
              <a:t>Albania</a:t>
            </a:r>
          </a:p>
        </p:txBody>
      </p:sp>
      <p:sp>
        <p:nvSpPr>
          <p:cNvPr id="13" name="TextBox 12">
            <a:extLst>
              <a:ext uri="{FF2B5EF4-FFF2-40B4-BE49-F238E27FC236}">
                <a16:creationId xmlns:a16="http://schemas.microsoft.com/office/drawing/2014/main" id="{35948B79-2094-494A-99B8-80BD89F335E8}"/>
              </a:ext>
            </a:extLst>
          </p:cNvPr>
          <p:cNvSpPr txBox="1"/>
          <p:nvPr/>
        </p:nvSpPr>
        <p:spPr>
          <a:xfrm>
            <a:off x="5046930" y="5433866"/>
            <a:ext cx="707951" cy="307777"/>
          </a:xfrm>
          <a:prstGeom prst="rect">
            <a:avLst/>
          </a:prstGeom>
          <a:noFill/>
        </p:spPr>
        <p:txBody>
          <a:bodyPr wrap="none" rtlCol="0">
            <a:spAutoFit/>
          </a:bodyPr>
          <a:lstStyle/>
          <a:p>
            <a:r>
              <a:rPr lang="en-US" sz="1400" dirty="0"/>
              <a:t>Kosovo</a:t>
            </a:r>
          </a:p>
        </p:txBody>
      </p:sp>
      <p:sp>
        <p:nvSpPr>
          <p:cNvPr id="14" name="TextBox 13">
            <a:extLst>
              <a:ext uri="{FF2B5EF4-FFF2-40B4-BE49-F238E27FC236}">
                <a16:creationId xmlns:a16="http://schemas.microsoft.com/office/drawing/2014/main" id="{2F8868B5-1B47-48EB-95CE-51804532527A}"/>
              </a:ext>
            </a:extLst>
          </p:cNvPr>
          <p:cNvSpPr txBox="1"/>
          <p:nvPr/>
        </p:nvSpPr>
        <p:spPr>
          <a:xfrm>
            <a:off x="8424333" y="2153551"/>
            <a:ext cx="794513" cy="307777"/>
          </a:xfrm>
          <a:prstGeom prst="rect">
            <a:avLst/>
          </a:prstGeom>
          <a:noFill/>
        </p:spPr>
        <p:txBody>
          <a:bodyPr wrap="none" rtlCol="0">
            <a:spAutoFit/>
          </a:bodyPr>
          <a:lstStyle/>
          <a:p>
            <a:r>
              <a:rPr lang="en-US" sz="1400" dirty="0"/>
              <a:t>Slovenia</a:t>
            </a:r>
          </a:p>
        </p:txBody>
      </p:sp>
    </p:spTree>
    <p:extLst>
      <p:ext uri="{BB962C8B-B14F-4D97-AF65-F5344CB8AC3E}">
        <p14:creationId xmlns:p14="http://schemas.microsoft.com/office/powerpoint/2010/main" val="3884025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4874</TotalTime>
  <Words>3001</Words>
  <Application>Microsoft Office PowerPoint</Application>
  <PresentationFormat>Widescreen</PresentationFormat>
  <Paragraphs>351</Paragraphs>
  <Slides>54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Calibri</vt:lpstr>
      <vt:lpstr>Calibri Light</vt:lpstr>
      <vt:lpstr>Gill Sans MT</vt:lpstr>
      <vt:lpstr>Office Theme</vt:lpstr>
      <vt:lpstr>USAID ECONOMIC DEVELOPMENT, GOVERNANCE AND ENTERPRISE GROWTH PROJECT (EDGE)  USAID PROJECT - PARTNERSHIP FOR BETTER BUSINESS REGULATION  </vt:lpstr>
      <vt:lpstr>Workforce Assessment Report – ICT Industry</vt:lpstr>
      <vt:lpstr>CONTENTS</vt:lpstr>
      <vt:lpstr>ICT INDUSTRY IN THE WESTERN BALKANS</vt:lpstr>
      <vt:lpstr>ICT Industry in the Western Balkans Region</vt:lpstr>
      <vt:lpstr>ICT Industry in the Western Balkans Region</vt:lpstr>
      <vt:lpstr>ICT Industry in the Western Balkans Region</vt:lpstr>
      <vt:lpstr>ICT Industry in the Western Balkans Region</vt:lpstr>
      <vt:lpstr>ICT Industry in the Western Balkans Region</vt:lpstr>
      <vt:lpstr>ICT Industry in the Western Balkans Region</vt:lpstr>
      <vt:lpstr>EDUCATION SYSTEMS IN WESTERN BALKANS</vt:lpstr>
      <vt:lpstr>Education System in Western Balkans</vt:lpstr>
      <vt:lpstr>Education System in Western Balkans</vt:lpstr>
      <vt:lpstr>LABOR MARKET ICT</vt:lpstr>
      <vt:lpstr>ICT in the Western Balkans Region - Labor Market</vt:lpstr>
      <vt:lpstr>ICT in the Western Balkans Region - Labor Market</vt:lpstr>
      <vt:lpstr>ICT Industry in the Western Balkans Region</vt:lpstr>
      <vt:lpstr>ONLINE SURVEY OF ICT COMPANIES</vt:lpstr>
      <vt:lpstr>Characteristics of respondents </vt:lpstr>
      <vt:lpstr>Main Business Activity</vt:lpstr>
      <vt:lpstr>Employees turnover</vt:lpstr>
      <vt:lpstr>Employees turnover</vt:lpstr>
      <vt:lpstr>Sales analysis</vt:lpstr>
      <vt:lpstr>Sales analysis</vt:lpstr>
      <vt:lpstr>Certifications in the ICT industry</vt:lpstr>
      <vt:lpstr>Fluctuation of employees in the ICT industry</vt:lpstr>
      <vt:lpstr>Fluctuation of employees in the ICT industry</vt:lpstr>
      <vt:lpstr>Trainings in the ICT industry</vt:lpstr>
      <vt:lpstr>Trainings in the ICT industry</vt:lpstr>
      <vt:lpstr>Trainings in the ICT industry</vt:lpstr>
      <vt:lpstr>Availability of labor force in the next three years</vt:lpstr>
      <vt:lpstr>Contacts and cooperation with labor providers and internship opportunities</vt:lpstr>
      <vt:lpstr>Availability of training providers</vt:lpstr>
      <vt:lpstr>Internship opportunities</vt:lpstr>
      <vt:lpstr>Government policies and strategies</vt:lpstr>
      <vt:lpstr>Popularization of jobs offered in the ICT industry</vt:lpstr>
      <vt:lpstr>Other comments</vt:lpstr>
      <vt:lpstr>Interviews with companies</vt:lpstr>
      <vt:lpstr>Interviews with companies</vt:lpstr>
      <vt:lpstr>Interviews with companies</vt:lpstr>
      <vt:lpstr>Interviews with ICT associations</vt:lpstr>
      <vt:lpstr>Interviews with ICT associations</vt:lpstr>
      <vt:lpstr>Conclusions</vt:lpstr>
      <vt:lpstr>Conclusions</vt:lpstr>
      <vt:lpstr>Conclusions</vt:lpstr>
      <vt:lpstr>Conclusions</vt:lpstr>
      <vt:lpstr>Conclusions</vt:lpstr>
      <vt:lpstr>Recommendations</vt:lpstr>
      <vt:lpstr>Recommendations</vt:lpstr>
      <vt:lpstr>Recommendations</vt:lpstr>
      <vt:lpstr>Recommendations</vt:lpstr>
      <vt:lpstr>Recommendations</vt:lpstr>
      <vt:lpstr>Recommendations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на УСАИД - Партнерство за подобра бизнис регулатива   USAID Project - Partnership for Better Business Regulation   Projekti i USAID - Partneritet për rregullativë më të mirë afariste</dc:title>
  <dc:creator>blago</dc:creator>
  <cp:lastModifiedBy>blago</cp:lastModifiedBy>
  <cp:revision>155</cp:revision>
  <dcterms:created xsi:type="dcterms:W3CDTF">2020-12-07T18:46:37Z</dcterms:created>
  <dcterms:modified xsi:type="dcterms:W3CDTF">2020-12-11T13:12:13Z</dcterms:modified>
</cp:coreProperties>
</file>